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24" r:id="rId2"/>
  </p:sldMasterIdLst>
  <p:notesMasterIdLst>
    <p:notesMasterId r:id="rId107"/>
  </p:notesMasterIdLst>
  <p:handoutMasterIdLst>
    <p:handoutMasterId r:id="rId108"/>
  </p:handoutMasterIdLst>
  <p:sldIdLst>
    <p:sldId id="256" r:id="rId3"/>
    <p:sldId id="319" r:id="rId4"/>
    <p:sldId id="322" r:id="rId5"/>
    <p:sldId id="320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290" r:id="rId15"/>
    <p:sldId id="323" r:id="rId16"/>
    <p:sldId id="324" r:id="rId17"/>
    <p:sldId id="331" r:id="rId18"/>
    <p:sldId id="357" r:id="rId19"/>
    <p:sldId id="328" r:id="rId20"/>
    <p:sldId id="329" r:id="rId21"/>
    <p:sldId id="330" r:id="rId22"/>
    <p:sldId id="332" r:id="rId23"/>
    <p:sldId id="350" r:id="rId24"/>
    <p:sldId id="297" r:id="rId25"/>
    <p:sldId id="333" r:id="rId26"/>
    <p:sldId id="358" r:id="rId27"/>
    <p:sldId id="468" r:id="rId28"/>
    <p:sldId id="398" r:id="rId29"/>
    <p:sldId id="440" r:id="rId30"/>
    <p:sldId id="399" r:id="rId31"/>
    <p:sldId id="298" r:id="rId32"/>
    <p:sldId id="336" r:id="rId33"/>
    <p:sldId id="433" r:id="rId34"/>
    <p:sldId id="359" r:id="rId35"/>
    <p:sldId id="351" r:id="rId36"/>
    <p:sldId id="372" r:id="rId37"/>
    <p:sldId id="352" r:id="rId38"/>
    <p:sldId id="338" r:id="rId39"/>
    <p:sldId id="371" r:id="rId40"/>
    <p:sldId id="353" r:id="rId41"/>
    <p:sldId id="467" r:id="rId42"/>
    <p:sldId id="471" r:id="rId43"/>
    <p:sldId id="354" r:id="rId44"/>
    <p:sldId id="392" r:id="rId45"/>
    <p:sldId id="355" r:id="rId46"/>
    <p:sldId id="356" r:id="rId47"/>
    <p:sldId id="465" r:id="rId48"/>
    <p:sldId id="466" r:id="rId49"/>
    <p:sldId id="469" r:id="rId50"/>
    <p:sldId id="360" r:id="rId51"/>
    <p:sldId id="361" r:id="rId52"/>
    <p:sldId id="448" r:id="rId53"/>
    <p:sldId id="346" r:id="rId54"/>
    <p:sldId id="347" r:id="rId55"/>
    <p:sldId id="377" r:id="rId56"/>
    <p:sldId id="376" r:id="rId57"/>
    <p:sldId id="378" r:id="rId58"/>
    <p:sldId id="379" r:id="rId59"/>
    <p:sldId id="381" r:id="rId60"/>
    <p:sldId id="380" r:id="rId61"/>
    <p:sldId id="382" r:id="rId62"/>
    <p:sldId id="391" r:id="rId63"/>
    <p:sldId id="439" r:id="rId64"/>
    <p:sldId id="449" r:id="rId65"/>
    <p:sldId id="450" r:id="rId66"/>
    <p:sldId id="451" r:id="rId67"/>
    <p:sldId id="452" r:id="rId68"/>
    <p:sldId id="453" r:id="rId69"/>
    <p:sldId id="447" r:id="rId70"/>
    <p:sldId id="454" r:id="rId71"/>
    <p:sldId id="434" r:id="rId72"/>
    <p:sldId id="395" r:id="rId73"/>
    <p:sldId id="435" r:id="rId74"/>
    <p:sldId id="436" r:id="rId75"/>
    <p:sldId id="437" r:id="rId76"/>
    <p:sldId id="282" r:id="rId77"/>
    <p:sldId id="283" r:id="rId78"/>
    <p:sldId id="408" r:id="rId79"/>
    <p:sldId id="456" r:id="rId80"/>
    <p:sldId id="457" r:id="rId81"/>
    <p:sldId id="418" r:id="rId82"/>
    <p:sldId id="419" r:id="rId83"/>
    <p:sldId id="420" r:id="rId84"/>
    <p:sldId id="458" r:id="rId85"/>
    <p:sldId id="459" r:id="rId86"/>
    <p:sldId id="409" r:id="rId87"/>
    <p:sldId id="460" r:id="rId88"/>
    <p:sldId id="411" r:id="rId89"/>
    <p:sldId id="412" r:id="rId90"/>
    <p:sldId id="421" r:id="rId91"/>
    <p:sldId id="461" r:id="rId92"/>
    <p:sldId id="470" r:id="rId93"/>
    <p:sldId id="422" r:id="rId94"/>
    <p:sldId id="423" r:id="rId95"/>
    <p:sldId id="424" r:id="rId96"/>
    <p:sldId id="425" r:id="rId97"/>
    <p:sldId id="426" r:id="rId98"/>
    <p:sldId id="427" r:id="rId99"/>
    <p:sldId id="432" r:id="rId100"/>
    <p:sldId id="464" r:id="rId101"/>
    <p:sldId id="413" r:id="rId102"/>
    <p:sldId id="414" r:id="rId103"/>
    <p:sldId id="463" r:id="rId104"/>
    <p:sldId id="430" r:id="rId105"/>
    <p:sldId id="431" r:id="rId106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76" d="100"/>
          <a:sy n="76" d="100"/>
        </p:scale>
        <p:origin x="45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07ADF-C77D-44D8-8522-FEDC67892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092" tIns="46548" rIns="93092" bIns="465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348AE-15D1-4172-B7BD-959982EE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092" tIns="46548" rIns="93092" bIns="46548" rtlCol="0"/>
          <a:lstStyle>
            <a:lvl1pPr algn="r">
              <a:defRPr sz="1200"/>
            </a:lvl1pPr>
          </a:lstStyle>
          <a:p>
            <a:fld id="{B010C16F-4073-48FB-A32F-C7CF5C367F1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F8526-B3B9-4BD7-BF7B-B1886972C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8"/>
            <a:ext cx="3035088" cy="466114"/>
          </a:xfrm>
          <a:prstGeom prst="rect">
            <a:avLst/>
          </a:prstGeom>
        </p:spPr>
        <p:txBody>
          <a:bodyPr vert="horz" lIns="93092" tIns="46548" rIns="93092" bIns="465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1DA17-24B6-426D-AB93-44B2B9BDF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8"/>
            <a:ext cx="3035088" cy="466114"/>
          </a:xfrm>
          <a:prstGeom prst="rect">
            <a:avLst/>
          </a:prstGeom>
        </p:spPr>
        <p:txBody>
          <a:bodyPr vert="horz" lIns="93092" tIns="46548" rIns="93092" bIns="46548" rtlCol="0" anchor="b"/>
          <a:lstStyle>
            <a:lvl1pPr algn="r">
              <a:defRPr sz="1200"/>
            </a:lvl1pPr>
          </a:lstStyle>
          <a:p>
            <a:fld id="{A5573422-0970-4F9A-B9F9-189C91CFA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06:21:44.4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0,0 0,-1 0,1-1,0 1,-1 0,1 0,0-1,0 1,0 0,0-1,1 2,1 0,24 16,33 18,-25-17,-18-11,0 0,0-1,0-1,29 6,10 3,-12-2,2-1,-1-2,2-3,-1-1,62-1,-86-4,-1 1,39 9,3 0,-40-7,24 7,-30-6,1-1,-1-1,23 2,91-6,22 1,-50 14,-71-8,53 2,358-8,-201-1,134 1,-361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06:21:48.19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1,'-1'4,"1"0,-1-1,0 1,0 0,0 0,-1-1,1 1,-3 3,-4 11,3-2,0 1,2-1,-3 28,2 51,-2 25,-59 224,30-226,22-81,-15 67,22-50,3-1,3 79,2-47,-3-64,-1-1,-1 1,-9 29,0 5,-12 99,20-131,-13 35,11-38,1-1,-5 34,7-5,2-28,-1 1,-6 31,-4 2,6-22,-16 41,16-55,0-1,0 1,2 0,0 1,-2 31,6-44,2 132,0-129,0 0,0-1,1 1,0 0,5 9,-3-9,-2 1,1-1,4 19,-5-14,8 23,-8-26,1 0,-1 0,2 21,-4-18,0 2,0 1,2-1,-1 0,7 17,-4-16,0-2,0 0,11 22,17 21,-29-49,0 0,0 0,-1 0,0 1,-1 0,0-1,2 20,-3-16,1 0,1 0,7 24,29 47,-38-82,1 0,-1 0,0 0,1-1,-1 1,1 0,-1 0,1-1,0 1,0-1,0 1,0-1,0 0,0 0,0 0,0 0,0 0,0-1,1 1,-1 0,0-1,1 0,-1 1,0-1,1 0,-1 0,0-1,1 1,-1 0,0-1,0 1,1-1,-1 0,0 0,0 0,0 0,0 0,0 0,0-1,0 1,0-1,1-1,1-2,0 0,-1-1,0 1,0-1,0 0,-1 1,0-1,3-12,5-54,-7 45,18-81,1 0,-14 28,-1-83,-8 116,0 15,3-42,1 59,0 0,8-23,2-5,2-7,1 1,29-58,-24 64,-14 33,-2-1,1-1,-1 1,-1-1,0 0,-1 0,3-17,-4-142,-4 95,2 50,-1-9,1-1,2 1,11-53,1 24,-2-1,-4-1,1-107,-9-99,1 254,1 0,1 0,1 1,11-35,-1 7,-10 30,4-10,-2 0,-1 0,4-45,-10-31,1 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092" tIns="46548" rIns="93092" bIns="465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092" tIns="46548" rIns="93092" bIns="46548" rtlCol="0"/>
          <a:lstStyle>
            <a:lvl1pPr algn="r">
              <a:defRPr sz="1200"/>
            </a:lvl1pPr>
          </a:lstStyle>
          <a:p>
            <a:fld id="{A167AB5A-4673-463C-B428-D9047DB15A6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2" tIns="46548" rIns="93092" bIns="465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092" tIns="46548" rIns="93092" bIns="465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092" tIns="46548" rIns="93092" bIns="465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092" tIns="46548" rIns="93092" bIns="46548" rtlCol="0" anchor="b"/>
          <a:lstStyle>
            <a:lvl1pPr algn="r">
              <a:defRPr sz="1200"/>
            </a:lvl1pPr>
          </a:lstStyle>
          <a:p>
            <a:fld id="{66D81A5E-BBB9-4A3B-A0E8-2655DE429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1A5E-BBB9-4A3B-A0E8-2655DE429B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7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0833A-6912-4244-B2CC-78D160771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224-CA9D-49C5-8335-936A6C52EF9F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5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4BFD-F7D5-4D93-A347-7DF5CE1F9442}" type="datetime1">
              <a:rPr lang="en-US" smtClean="0"/>
              <a:t>5/3/2023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6792-866C-4ADE-8EBD-F427EBFA8BA9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25C0-B546-47BB-B82C-DD148134EFD5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25E6D4-AE04-46CF-8C6E-9DD69E3D47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0BBC-F610-4F5F-9B14-883B0E106004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3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015F-D237-4262-AB37-2CF5105861C5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97844-6C57-4717-969C-E21939588925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B35-D24F-4556-8C77-6BEE45F51BFB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D30E-D16E-4A1C-8570-5DE9C75A9496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3124-D6D3-4BA1-9A67-5066ECAE8516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8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D444-F02A-4D6E-AFB5-E3747D4C4639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F7D88D-23DE-4C23-8188-513B5F11D8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2CC9FD8-001A-4224-846E-CCA4734FB11C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gp.he.net/" TargetMode="Externa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huawei.com/enterprise/en/doc/EDOC1100055018/70e83769/bgp-route-selection-rule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bgp.potaroo.net/cidr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gp.he.net/net/140.135.0.0/16#_netinfo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ripe.net/widget/bgplay" TargetMode="External"/><Relationship Id="rId2" Type="http://schemas.openxmlformats.org/officeDocument/2006/relationships/hyperlink" Target="https://stat.ripe.net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ismyip.com/ip-whois-lookup/" TargetMode="External"/><Relationship Id="rId2" Type="http://schemas.openxmlformats.org/officeDocument/2006/relationships/hyperlink" Target="http://whois.tanet.edu.tw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pvoid.com/ip-to-asn/" TargetMode="External"/><Relationship Id="rId4" Type="http://schemas.openxmlformats.org/officeDocument/2006/relationships/hyperlink" Target="https://hackertarget.com/as-ip-lookup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rfops.net/traceroute-from-australia" TargetMode="Externa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ripe.net/widget/bgplay" TargetMode="External"/><Relationship Id="rId2" Type="http://schemas.openxmlformats.org/officeDocument/2006/relationships/hyperlink" Target="https://bgp.he.net/" TargetMode="Externa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lg.he.net/" TargetMode="Externa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.princeton.edu/traceroute.html" TargetMode="External"/><Relationship Id="rId2" Type="http://schemas.openxmlformats.org/officeDocument/2006/relationships/hyperlink" Target="http://www.net.princeton.edu/" TargetMode="Externa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Internet protocol (part 4: Routing)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Rocky K. C. Chang</a:t>
            </a:r>
          </a:p>
          <a:p>
            <a:r>
              <a:rPr lang="en-US" dirty="0"/>
              <a:t>Chung Yuan Christian University</a:t>
            </a:r>
          </a:p>
          <a:p>
            <a:r>
              <a:rPr lang="en-US" dirty="0"/>
              <a:t>Dept. Information and computer engineering</a:t>
            </a:r>
          </a:p>
          <a:p>
            <a:r>
              <a:rPr lang="en-US" dirty="0"/>
              <a:t>March 29,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6001-E77A-472D-9C45-64D73D7F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2FBA-EC69-4202-B052-D8E2459C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en-US" sz="2800" dirty="0" err="1"/>
              <a:t>TANet</a:t>
            </a:r>
            <a:r>
              <a:rPr lang="en-US" sz="2800" dirty="0"/>
              <a:t> is a single AS.</a:t>
            </a:r>
          </a:p>
          <a:p>
            <a:r>
              <a:rPr lang="en-US" sz="2800" dirty="0"/>
              <a:t>What is its ASN?</a:t>
            </a:r>
          </a:p>
          <a:p>
            <a:r>
              <a:rPr lang="en-US" sz="2800" dirty="0"/>
              <a:t>What are the IP addresses under this AS?</a:t>
            </a:r>
          </a:p>
          <a:p>
            <a:pPr lvl="1"/>
            <a:r>
              <a:rPr lang="en-US" sz="2400" dirty="0">
                <a:hlinkClick r:id="rId2"/>
              </a:rPr>
              <a:t>https://bgp.he.net</a:t>
            </a:r>
            <a:endParaRPr lang="en-US" sz="2400" dirty="0"/>
          </a:p>
          <a:p>
            <a:pPr lvl="1"/>
            <a:r>
              <a:rPr lang="en-US" sz="2400" dirty="0"/>
              <a:t>Wiki </a:t>
            </a:r>
            <a:r>
              <a:rPr lang="en-US" sz="2400" dirty="0" err="1"/>
              <a:t>TANet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7C1F8-06D2-47B4-B50B-1F3987DA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009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/>
          <a:lstStyle/>
          <a:p>
            <a:r>
              <a:rPr lang="en-US" dirty="0"/>
              <a:t>Route selection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905000"/>
            <a:ext cx="10058400" cy="4267200"/>
          </a:xfrm>
        </p:spPr>
        <p:txBody>
          <a:bodyPr>
            <a:noAutofit/>
          </a:bodyPr>
          <a:lstStyle/>
          <a:p>
            <a:r>
              <a:rPr lang="en-US" sz="2800" dirty="0"/>
              <a:t>A BGP speaker </a:t>
            </a:r>
          </a:p>
          <a:p>
            <a:pPr lvl="1"/>
            <a:r>
              <a:rPr lang="en-US" sz="2400" dirty="0"/>
              <a:t>evaluates different paths from itself to a set of destination covered by an address prefix, </a:t>
            </a:r>
          </a:p>
          <a:p>
            <a:pPr lvl="1"/>
            <a:r>
              <a:rPr lang="en-US" sz="2400" dirty="0"/>
              <a:t>selects the “best” one, </a:t>
            </a:r>
          </a:p>
          <a:p>
            <a:pPr lvl="1"/>
            <a:r>
              <a:rPr lang="en-US" sz="2400" dirty="0"/>
              <a:t>applies appropriate policy constraints,</a:t>
            </a:r>
          </a:p>
          <a:p>
            <a:pPr lvl="1"/>
            <a:r>
              <a:rPr lang="en-US" sz="2400" dirty="0"/>
              <a:t>and then advertises it to some or all of its BGP neighbors. </a:t>
            </a:r>
          </a:p>
          <a:p>
            <a:r>
              <a:rPr lang="en-US" sz="2800" dirty="0"/>
              <a:t>The path selection can be based on</a:t>
            </a:r>
          </a:p>
          <a:p>
            <a:pPr lvl="1"/>
            <a:r>
              <a:rPr lang="en-US" sz="2400" dirty="0"/>
              <a:t>Information explicitly present in the full AS path.</a:t>
            </a:r>
          </a:p>
          <a:p>
            <a:pPr lvl="1"/>
            <a:r>
              <a:rPr lang="en-US" sz="2400" dirty="0"/>
              <a:t>A combination of information that can be derived from the full AS path and information outside the scope of BGP.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64ADE9-413F-46C4-9937-EC77C148D583}" type="slidenum">
              <a:rPr lang="en-GB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727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Route selection</a:t>
            </a:r>
            <a:endParaRPr lang="en-GB" dirty="0"/>
          </a:p>
        </p:txBody>
      </p:sp>
      <p:pic>
        <p:nvPicPr>
          <p:cNvPr id="6" name="Content Placeholder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22AFB865-E11D-4D72-A4B1-425B82881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8087"/>
            <a:ext cx="7837122" cy="358140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E979402-9C51-4D12-9B31-18580ABF8687}" type="slidenum">
              <a:rPr lang="en-GB"/>
              <a:pPr/>
              <a:t>101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F2A8-EAF8-4D7C-B48C-C5AFF022971D}"/>
              </a:ext>
            </a:extLst>
          </p:cNvPr>
          <p:cNvSpPr txBox="1"/>
          <p:nvPr/>
        </p:nvSpPr>
        <p:spPr>
          <a:xfrm>
            <a:off x="2800350" y="5486400"/>
            <a:ext cx="6591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https://support.huawei.com/enterprise/en/doc/EDOC1100055018/70e83769/bgp-route-selection-rules</a:t>
            </a:r>
            <a:r>
              <a:rPr lang="en-US" sz="1400" dirty="0"/>
              <a:t> (no longer available)</a:t>
            </a:r>
          </a:p>
        </p:txBody>
      </p:sp>
    </p:spTree>
    <p:extLst>
      <p:ext uri="{BB962C8B-B14F-4D97-AF65-F5344CB8AC3E}">
        <p14:creationId xmlns:p14="http://schemas.microsoft.com/office/powerpoint/2010/main" val="9647806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5AEB-F839-4731-B78A-F0BD0435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A Route selection example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D5B9F5AC-651C-4EB2-9470-29BA1F10E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4373984" cy="4419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A2E-8CE4-4335-A8D2-2185A80E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102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0EE5-50AA-4B69-9ECB-CE2542272F8E}"/>
              </a:ext>
            </a:extLst>
          </p:cNvPr>
          <p:cNvSpPr txBox="1"/>
          <p:nvPr/>
        </p:nvSpPr>
        <p:spPr>
          <a:xfrm>
            <a:off x="3755572" y="61887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https://www.kwtrain.com/blog/bgp-pt2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763EFB-103C-4A1E-DA10-B014D47B7B70}"/>
              </a:ext>
            </a:extLst>
          </p:cNvPr>
          <p:cNvCxnSpPr/>
          <p:nvPr/>
        </p:nvCxnSpPr>
        <p:spPr>
          <a:xfrm>
            <a:off x="2286000" y="22860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84289D-DD93-6372-15CF-18AF5D5DC950}"/>
              </a:ext>
            </a:extLst>
          </p:cNvPr>
          <p:cNvSpPr txBox="1"/>
          <p:nvPr/>
        </p:nvSpPr>
        <p:spPr>
          <a:xfrm>
            <a:off x="876300" y="182433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Cisco’s proprietary BGP attribute</a:t>
            </a:r>
          </a:p>
        </p:txBody>
      </p:sp>
    </p:spTree>
    <p:extLst>
      <p:ext uri="{BB962C8B-B14F-4D97-AF65-F5344CB8AC3E}">
        <p14:creationId xmlns:p14="http://schemas.microsoft.com/office/powerpoint/2010/main" val="41868139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BGP provides a very effective interdomain routing solution for the last 3 decades.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BGP achieves a number of requirements in a single protocol, such as routing loop detection, support for policy routing, efficiency, etc.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Many new developments were made for BGP after RFC 1771, especially the security of BGP.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1259D8-E4A3-463F-AA38-D0800AD8FDE8}" type="slidenum">
              <a:rPr lang="en-GB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789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Larry Peterson and Bruce Davie, </a:t>
            </a:r>
            <a:r>
              <a:rPr lang="en-US" sz="2400" i="1" dirty="0"/>
              <a:t>Computer Networks: A Systems Approach</a:t>
            </a:r>
            <a:r>
              <a:rPr lang="en-US" sz="2400" dirty="0"/>
              <a:t>, Second Edition, Morgan Kaufmann, 2000.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J. Stewart III, BGP4: Inter-Domain Routing in the Internet, Addison Wesley, 1999.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hlinkClick r:id="rId2"/>
              </a:rPr>
              <a:t>http://bgp.potaroo.net/cidr/</a:t>
            </a:r>
            <a:endParaRPr lang="en-US" sz="2400" dirty="0"/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G. Huston, “An Examination of the Internet’s BGP Table </a:t>
            </a:r>
            <a:r>
              <a:rPr lang="en-US" sz="2400" dirty="0" err="1"/>
              <a:t>Behaviour</a:t>
            </a:r>
            <a:r>
              <a:rPr lang="en-US" sz="2400" dirty="0"/>
              <a:t> in 2001.”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C. </a:t>
            </a:r>
            <a:r>
              <a:rPr lang="en-US" sz="2400" dirty="0" err="1"/>
              <a:t>Huitema</a:t>
            </a:r>
            <a:r>
              <a:rPr lang="en-US" sz="2400" dirty="0"/>
              <a:t>, Routing in the Internet, Prentice Hall PTR, Second Edition, 1999.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G. Huston, “Scaling Inter-Domain Routing--A View Forward,” The Internet Protocol J., 2001.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400" dirty="0"/>
              <a:t>Y. </a:t>
            </a:r>
            <a:r>
              <a:rPr lang="en-US" sz="2400" dirty="0" err="1"/>
              <a:t>Rekhter</a:t>
            </a:r>
            <a:r>
              <a:rPr lang="en-US" sz="2400" dirty="0"/>
              <a:t> and P. Gross, “Application of the Border Gateway Protocol in the Internet,” RFC 1772, March 1995.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D00E1D-A98E-4793-96DB-156F567DF805}" type="slidenum">
              <a:rPr lang="en-GB"/>
              <a:pPr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3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BA5A-CE85-40EF-B720-EA13DBF7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FA2B-6263-4066-A6EB-D27028B8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https://bgp.he.net/net/140.135.0.0/16#_netinfo</a:t>
            </a:r>
            <a:endParaRPr lang="en-US" sz="2800" dirty="0"/>
          </a:p>
          <a:p>
            <a:r>
              <a:rPr lang="en-US" sz="2800" dirty="0"/>
              <a:t>Click at AS 1659 to view various information about this AS.</a:t>
            </a:r>
          </a:p>
          <a:p>
            <a:r>
              <a:rPr lang="en-US" sz="2800" dirty="0"/>
              <a:t>Find out the route propagation paths from AS 1659 to other </a:t>
            </a:r>
            <a:r>
              <a:rPr lang="en-US" sz="2800" dirty="0" err="1"/>
              <a:t>ASes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6D37B-5A47-450F-AC8E-59E0BEC1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2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0330-5763-4EF4-8A0D-122CCF54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2B2C-3FD2-4C8A-8B0D-0A67FA357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https://stat.ripe.net/</a:t>
            </a:r>
            <a:r>
              <a:rPr lang="en-US" sz="2800" dirty="0"/>
              <a:t> and type in 140.135.0.0/16. What new information do you find about this address block?</a:t>
            </a:r>
          </a:p>
          <a:p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https://stat.ripe.net/widget/bgplay</a:t>
            </a:r>
            <a:r>
              <a:rPr lang="en-US" sz="2800" dirty="0"/>
              <a:t> and visualize the route to 140.135.0.0/16.</a:t>
            </a:r>
          </a:p>
          <a:p>
            <a:r>
              <a:rPr lang="en-US" sz="2800" dirty="0"/>
              <a:t>Try the above for Taiwan Central University and observe the differences.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F95B-69CC-4D94-8700-9484C33C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84632"/>
            <a:ext cx="9220200" cy="1039368"/>
          </a:xfrm>
        </p:spPr>
        <p:txBody>
          <a:bodyPr>
            <a:noAutofit/>
          </a:bodyPr>
          <a:lstStyle/>
          <a:p>
            <a:r>
              <a:rPr lang="en-US" dirty="0"/>
              <a:t>Two main routing approaches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Distance vector </a:t>
            </a:r>
            <a:r>
              <a:rPr lang="en-US" sz="2800" dirty="0"/>
              <a:t>(DV) and </a:t>
            </a:r>
            <a:r>
              <a:rPr lang="en-US" sz="2800" dirty="0">
                <a:solidFill>
                  <a:srgbClr val="00B050"/>
                </a:solidFill>
              </a:rPr>
              <a:t>link state </a:t>
            </a:r>
            <a:r>
              <a:rPr lang="en-US" sz="2800" dirty="0"/>
              <a:t>(LS)</a:t>
            </a:r>
          </a:p>
          <a:p>
            <a:pPr lvl="1"/>
            <a:r>
              <a:rPr lang="en-US" sz="2400" dirty="0"/>
              <a:t>Both are implemented as distributed protocols.</a:t>
            </a:r>
          </a:p>
          <a:p>
            <a:pPr lvl="1"/>
            <a:r>
              <a:rPr lang="en-US" sz="2400" dirty="0"/>
              <a:t>Both are hop-by-hop routing protocols.</a:t>
            </a:r>
          </a:p>
          <a:p>
            <a:pPr lvl="1"/>
            <a:r>
              <a:rPr lang="en-US" sz="2400" dirty="0"/>
              <a:t>DV routers do not have the complete topological info but LS routers do (partially). </a:t>
            </a:r>
          </a:p>
          <a:p>
            <a:pPr lvl="1"/>
            <a:r>
              <a:rPr lang="en-US" sz="2400" dirty="0"/>
              <a:t>Both are dynamic routing protocols.</a:t>
            </a:r>
          </a:p>
          <a:p>
            <a:pPr lvl="1"/>
            <a:r>
              <a:rPr lang="en-US" sz="2400" dirty="0"/>
              <a:t>Both could maintain multiple paths.</a:t>
            </a:r>
          </a:p>
          <a:p>
            <a:r>
              <a:rPr lang="en-US" sz="2800" dirty="0"/>
              <a:t>Each DV router tells its neighbor routers </a:t>
            </a:r>
            <a:r>
              <a:rPr lang="en-US" sz="2800" dirty="0">
                <a:solidFill>
                  <a:srgbClr val="FF0000"/>
                </a:solidFill>
              </a:rPr>
              <a:t>what it has learnt.</a:t>
            </a:r>
            <a:r>
              <a:rPr lang="en-US" sz="2800" dirty="0"/>
              <a:t> </a:t>
            </a:r>
          </a:p>
          <a:p>
            <a:r>
              <a:rPr lang="en-US" sz="2800" dirty="0"/>
              <a:t>Each LS router tells all routers </a:t>
            </a:r>
            <a:r>
              <a:rPr lang="en-US" sz="2800" dirty="0">
                <a:solidFill>
                  <a:srgbClr val="00B050"/>
                </a:solidFill>
              </a:rPr>
              <a:t>the states of its directly connected links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D859BD-A916-4E68-BF38-9DA672774464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9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344168"/>
          </a:xfrm>
        </p:spPr>
        <p:txBody>
          <a:bodyPr/>
          <a:lstStyle/>
          <a:p>
            <a:r>
              <a:rPr lang="en-US" dirty="0"/>
              <a:t>Distance vector approach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10168128" cy="432752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origin of distance vector protocols is traced back to the </a:t>
            </a:r>
            <a:r>
              <a:rPr lang="en-US" sz="2800" dirty="0">
                <a:solidFill>
                  <a:srgbClr val="FF0000"/>
                </a:solidFill>
              </a:rPr>
              <a:t>Bellman-Ford algorithm</a:t>
            </a:r>
            <a:r>
              <a:rPr lang="en-US" sz="2800" dirty="0"/>
              <a:t>. Let</a:t>
            </a:r>
          </a:p>
          <a:p>
            <a:pPr lvl="1"/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: the cost of the link from node </a:t>
            </a:r>
            <a:r>
              <a:rPr lang="en-US" sz="2400" i="1" dirty="0" err="1"/>
              <a:t>i</a:t>
            </a:r>
            <a:r>
              <a:rPr lang="en-US" sz="2400" dirty="0"/>
              <a:t> to node </a:t>
            </a:r>
            <a:r>
              <a:rPr lang="en-US" sz="2400" i="1" dirty="0"/>
              <a:t>j</a:t>
            </a:r>
            <a:r>
              <a:rPr lang="en-US" sz="2400" dirty="0"/>
              <a:t>, which is </a:t>
            </a:r>
            <a:r>
              <a:rPr lang="en-US" sz="2400" dirty="0">
                <a:sym typeface="Symbol" pitchFamily="18" charset="2"/>
              </a:rPr>
              <a:t> </a:t>
            </a:r>
            <a:r>
              <a:rPr lang="en-US" sz="2400" dirty="0"/>
              <a:t>if the link does not exist.</a:t>
            </a:r>
          </a:p>
          <a:p>
            <a:pPr lvl="1"/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): the cost of the </a:t>
            </a:r>
            <a:r>
              <a:rPr lang="en-US" sz="2400" dirty="0">
                <a:solidFill>
                  <a:srgbClr val="0070C0"/>
                </a:solidFill>
              </a:rPr>
              <a:t>minimum-cost route </a:t>
            </a:r>
            <a:r>
              <a:rPr lang="en-US" sz="2400" dirty="0"/>
              <a:t>from node </a:t>
            </a:r>
            <a:r>
              <a:rPr lang="en-US" sz="2400" i="1" dirty="0" err="1"/>
              <a:t>i</a:t>
            </a:r>
            <a:r>
              <a:rPr lang="en-US" sz="2400" dirty="0"/>
              <a:t> to node </a:t>
            </a:r>
            <a:r>
              <a:rPr lang="en-US" sz="2400" i="1" dirty="0"/>
              <a:t>j</a:t>
            </a:r>
            <a:r>
              <a:rPr lang="en-US" sz="2400" dirty="0"/>
              <a:t> on the number of </a:t>
            </a:r>
            <a:r>
              <a:rPr lang="en-US" sz="2400" i="1" dirty="0"/>
              <a:t>h</a:t>
            </a:r>
            <a:r>
              <a:rPr lang="en-US" sz="2400" dirty="0"/>
              <a:t> hops (iterations).</a:t>
            </a:r>
          </a:p>
          <a:p>
            <a:pPr marL="274320" lvl="1" indent="0">
              <a:buNone/>
            </a:pP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Initial conditions:</a:t>
            </a:r>
            <a:r>
              <a:rPr lang="en-US" sz="2400" i="1" dirty="0"/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ii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 = 0 for all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h</a:t>
            </a:r>
            <a:r>
              <a:rPr lang="en-US" sz="2400" dirty="0"/>
              <a:t>,  and  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(0) = </a:t>
            </a:r>
            <a:r>
              <a:rPr lang="en-US" sz="2400" dirty="0">
                <a:sym typeface="Symbol" pitchFamily="18" charset="2"/>
              </a:rPr>
              <a:t> </a:t>
            </a:r>
            <a:r>
              <a:rPr lang="en-US" sz="2400" dirty="0"/>
              <a:t>for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 </a:t>
            </a:r>
            <a:r>
              <a:rPr lang="en-US" sz="2400" i="1" dirty="0">
                <a:sym typeface="Symbol" pitchFamily="18" charset="2"/>
              </a:rPr>
              <a:t>j</a:t>
            </a:r>
            <a:r>
              <a:rPr lang="en-US" sz="2400" dirty="0">
                <a:sym typeface="Symbol" pitchFamily="18" charset="2"/>
              </a:rPr>
              <a:t>.</a:t>
            </a: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Iterative steps: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+1) = </a:t>
            </a:r>
            <a:r>
              <a:rPr lang="en-US" sz="2400" i="1" dirty="0"/>
              <a:t>min</a:t>
            </a:r>
            <a:r>
              <a:rPr lang="en-US" sz="2400" i="1" baseline="-25000" dirty="0"/>
              <a:t>k</a:t>
            </a:r>
            <a:r>
              <a:rPr lang="en-US" sz="2400" dirty="0"/>
              <a:t>[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ik</a:t>
            </a:r>
            <a:r>
              <a:rPr lang="en-US" sz="2400" dirty="0"/>
              <a:t> +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kj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)]  for all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 </a:t>
            </a:r>
            <a:r>
              <a:rPr lang="en-US" sz="2400" i="1" dirty="0">
                <a:sym typeface="Symbol" pitchFamily="18" charset="2"/>
              </a:rPr>
              <a:t>j</a:t>
            </a:r>
            <a:r>
              <a:rPr lang="en-US" sz="2400" dirty="0">
                <a:sym typeface="Symbol" pitchFamily="18" charset="2"/>
              </a:rPr>
              <a:t>.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until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+1) =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 for all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j</a:t>
            </a:r>
            <a:r>
              <a:rPr lang="en-US" sz="24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AE959A-247D-4F5F-8D1C-F65A01BD5CC1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1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Conditions: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link costs are additive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If all </a:t>
            </a:r>
            <a:r>
              <a:rPr lang="en-US" sz="2400" dirty="0">
                <a:solidFill>
                  <a:srgbClr val="FF0000"/>
                </a:solidFill>
              </a:rPr>
              <a:t>cycles</a:t>
            </a:r>
            <a:r>
              <a:rPr lang="en-US" sz="2400" dirty="0"/>
              <a:t> not containing the destination have nonnegative length (i.e., the edges in a cycle sum to a negative value).</a:t>
            </a:r>
          </a:p>
          <a:p>
            <a:r>
              <a:rPr lang="en-US" sz="2800" dirty="0"/>
              <a:t>The Bellman-Ford algorithm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terminates</a:t>
            </a:r>
            <a:r>
              <a:rPr lang="en-US" sz="2400" dirty="0"/>
              <a:t> after a finite number of iterations (at most </a:t>
            </a:r>
            <a:r>
              <a:rPr lang="en-US" sz="2400" i="1" dirty="0"/>
              <a:t>N</a:t>
            </a:r>
            <a:r>
              <a:rPr lang="en-US" sz="2400" dirty="0"/>
              <a:t>, the number of nodes), </a:t>
            </a:r>
          </a:p>
          <a:p>
            <a:pPr lvl="1"/>
            <a:r>
              <a:rPr lang="en-US" sz="2400" dirty="0"/>
              <a:t>gives </a:t>
            </a:r>
            <a:r>
              <a:rPr lang="en-US" sz="2400" dirty="0">
                <a:solidFill>
                  <a:srgbClr val="FF0000"/>
                </a:solidFill>
              </a:rPr>
              <a:t>minimum-cost paths </a:t>
            </a:r>
            <a:r>
              <a:rPr lang="en-US" sz="2400" dirty="0"/>
              <a:t>from a source node to other nodes, and</a:t>
            </a:r>
          </a:p>
          <a:p>
            <a:pPr lvl="1"/>
            <a:r>
              <a:rPr lang="en-US" sz="2400" dirty="0"/>
              <a:t>its </a:t>
            </a:r>
            <a:r>
              <a:rPr lang="en-US" sz="2400" dirty="0">
                <a:solidFill>
                  <a:srgbClr val="FF0000"/>
                </a:solidFill>
              </a:rPr>
              <a:t>computational complexity in the worse case </a:t>
            </a:r>
            <a:r>
              <a:rPr lang="en-US" sz="2400" dirty="0"/>
              <a:t>is O(|</a:t>
            </a:r>
            <a:r>
              <a:rPr lang="en-US" sz="2400" i="1" dirty="0"/>
              <a:t>N|</a:t>
            </a:r>
            <a:r>
              <a:rPr lang="en-US" sz="2400" i="1" dirty="0">
                <a:sym typeface="Symbol" panose="05050102010706020507" pitchFamily="18" charset="2"/>
              </a:rPr>
              <a:t></a:t>
            </a:r>
            <a:r>
              <a:rPr lang="en-US" sz="2400" i="1" dirty="0"/>
              <a:t>|E|</a:t>
            </a:r>
            <a:r>
              <a:rPr lang="en-US" sz="2400" dirty="0"/>
              <a:t>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C982BC-586D-461C-8478-FCC18F1323E9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4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963167"/>
          </a:xfrm>
        </p:spPr>
        <p:txBody>
          <a:bodyPr/>
          <a:lstStyle/>
          <a:p>
            <a:r>
              <a:rPr lang="en-US" dirty="0"/>
              <a:t>An example (consider A)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458EE1-165B-4AE9-8790-C417CEA38FA4}" type="slidenum">
              <a:rPr lang="en-GB"/>
              <a:pPr/>
              <a:t>16</a:t>
            </a:fld>
            <a:endParaRPr lang="en-GB"/>
          </a:p>
        </p:txBody>
      </p:sp>
      <p:sp>
        <p:nvSpPr>
          <p:cNvPr id="83972" name="Line 1028"/>
          <p:cNvSpPr>
            <a:spLocks noChangeShapeType="1"/>
          </p:cNvSpPr>
          <p:nvPr/>
        </p:nvSpPr>
        <p:spPr bwMode="auto">
          <a:xfrm>
            <a:off x="3048000" y="2819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1029"/>
          <p:cNvSpPr>
            <a:spLocks noChangeShapeType="1"/>
          </p:cNvSpPr>
          <p:nvPr/>
        </p:nvSpPr>
        <p:spPr bwMode="auto">
          <a:xfrm flipV="1">
            <a:off x="3048000" y="18288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1030"/>
          <p:cNvSpPr>
            <a:spLocks noChangeShapeType="1"/>
          </p:cNvSpPr>
          <p:nvPr/>
        </p:nvSpPr>
        <p:spPr bwMode="auto">
          <a:xfrm>
            <a:off x="3962400" y="1905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1031"/>
          <p:cNvSpPr>
            <a:spLocks noChangeShapeType="1"/>
          </p:cNvSpPr>
          <p:nvPr/>
        </p:nvSpPr>
        <p:spPr bwMode="auto">
          <a:xfrm>
            <a:off x="5257800" y="1828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032"/>
          <p:cNvSpPr>
            <a:spLocks noChangeShapeType="1"/>
          </p:cNvSpPr>
          <p:nvPr/>
        </p:nvSpPr>
        <p:spPr bwMode="auto">
          <a:xfrm>
            <a:off x="3962400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033"/>
          <p:cNvSpPr>
            <a:spLocks noChangeShapeType="1"/>
          </p:cNvSpPr>
          <p:nvPr/>
        </p:nvSpPr>
        <p:spPr bwMode="auto">
          <a:xfrm>
            <a:off x="3962400" y="182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Oval 1034"/>
          <p:cNvSpPr>
            <a:spLocks noChangeArrowheads="1"/>
          </p:cNvSpPr>
          <p:nvPr/>
        </p:nvSpPr>
        <p:spPr bwMode="auto">
          <a:xfrm>
            <a:off x="2743200" y="2514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Oval 1035"/>
          <p:cNvSpPr>
            <a:spLocks noChangeArrowheads="1"/>
          </p:cNvSpPr>
          <p:nvPr/>
        </p:nvSpPr>
        <p:spPr bwMode="auto">
          <a:xfrm>
            <a:off x="3657600" y="1600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Oval 1036"/>
          <p:cNvSpPr>
            <a:spLocks noChangeArrowheads="1"/>
          </p:cNvSpPr>
          <p:nvPr/>
        </p:nvSpPr>
        <p:spPr bwMode="auto">
          <a:xfrm>
            <a:off x="3657600" y="3352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037"/>
          <p:cNvSpPr>
            <a:spLocks noChangeArrowheads="1"/>
          </p:cNvSpPr>
          <p:nvPr/>
        </p:nvSpPr>
        <p:spPr bwMode="auto">
          <a:xfrm>
            <a:off x="4953000" y="1600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Oval 1038"/>
          <p:cNvSpPr>
            <a:spLocks noChangeArrowheads="1"/>
          </p:cNvSpPr>
          <p:nvPr/>
        </p:nvSpPr>
        <p:spPr bwMode="auto">
          <a:xfrm>
            <a:off x="4953000" y="3352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039"/>
          <p:cNvSpPr txBox="1"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83984" name="Text Box 1040"/>
          <p:cNvSpPr txBox="1"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3985" name="Text Box 1041"/>
          <p:cNvSpPr txBox="1">
            <a:spLocks noChangeArrowheads="1"/>
          </p:cNvSpPr>
          <p:nvPr/>
        </p:nvSpPr>
        <p:spPr bwMode="auto">
          <a:xfrm>
            <a:off x="37338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3986" name="Text Box 1042"/>
          <p:cNvSpPr txBox="1">
            <a:spLocks noChangeArrowheads="1"/>
          </p:cNvSpPr>
          <p:nvPr/>
        </p:nvSpPr>
        <p:spPr bwMode="auto">
          <a:xfrm>
            <a:off x="50292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83987" name="Text Box 1043"/>
          <p:cNvSpPr txBox="1">
            <a:spLocks noChangeArrowheads="1"/>
          </p:cNvSpPr>
          <p:nvPr/>
        </p:nvSpPr>
        <p:spPr bwMode="auto">
          <a:xfrm>
            <a:off x="5029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83988" name="Text Box 1044"/>
          <p:cNvSpPr txBox="1">
            <a:spLocks noChangeArrowheads="1"/>
          </p:cNvSpPr>
          <p:nvPr/>
        </p:nvSpPr>
        <p:spPr bwMode="auto">
          <a:xfrm>
            <a:off x="32004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83989" name="Text Box 1045"/>
          <p:cNvSpPr txBox="1"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3990" name="Text Box 1046"/>
          <p:cNvSpPr txBox="1"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3991" name="Text Box 1047"/>
          <p:cNvSpPr txBox="1">
            <a:spLocks noChangeArrowheads="1"/>
          </p:cNvSpPr>
          <p:nvPr/>
        </p:nvSpPr>
        <p:spPr bwMode="auto">
          <a:xfrm>
            <a:off x="44196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83992" name="Text Box 1048"/>
          <p:cNvSpPr txBox="1">
            <a:spLocks noChangeArrowheads="1"/>
          </p:cNvSpPr>
          <p:nvPr/>
        </p:nvSpPr>
        <p:spPr bwMode="auto">
          <a:xfrm>
            <a:off x="52578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83993" name="Text Box 1049"/>
          <p:cNvSpPr txBox="1">
            <a:spLocks noChangeArrowheads="1"/>
          </p:cNvSpPr>
          <p:nvPr/>
        </p:nvSpPr>
        <p:spPr bwMode="auto">
          <a:xfrm>
            <a:off x="4038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8</a:t>
            </a:r>
          </a:p>
        </p:txBody>
      </p:sp>
      <p:sp>
        <p:nvSpPr>
          <p:cNvPr id="83994" name="Line 1050"/>
          <p:cNvSpPr>
            <a:spLocks noChangeShapeType="1"/>
          </p:cNvSpPr>
          <p:nvPr/>
        </p:nvSpPr>
        <p:spPr bwMode="auto">
          <a:xfrm>
            <a:off x="3048000" y="5486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1051"/>
          <p:cNvSpPr>
            <a:spLocks noChangeShapeType="1"/>
          </p:cNvSpPr>
          <p:nvPr/>
        </p:nvSpPr>
        <p:spPr bwMode="auto">
          <a:xfrm flipV="1">
            <a:off x="3048000" y="44958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Oval 1056"/>
          <p:cNvSpPr>
            <a:spLocks noChangeArrowheads="1"/>
          </p:cNvSpPr>
          <p:nvPr/>
        </p:nvSpPr>
        <p:spPr bwMode="auto">
          <a:xfrm>
            <a:off x="2743200" y="5181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Oval 1057"/>
          <p:cNvSpPr>
            <a:spLocks noChangeArrowheads="1"/>
          </p:cNvSpPr>
          <p:nvPr/>
        </p:nvSpPr>
        <p:spPr bwMode="auto">
          <a:xfrm>
            <a:off x="3657600" y="4267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Oval 1058"/>
          <p:cNvSpPr>
            <a:spLocks noChangeArrowheads="1"/>
          </p:cNvSpPr>
          <p:nvPr/>
        </p:nvSpPr>
        <p:spPr bwMode="auto">
          <a:xfrm>
            <a:off x="3657600" y="6019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Oval 1059"/>
          <p:cNvSpPr>
            <a:spLocks noChangeArrowheads="1"/>
          </p:cNvSpPr>
          <p:nvPr/>
        </p:nvSpPr>
        <p:spPr bwMode="auto">
          <a:xfrm>
            <a:off x="4953000" y="4267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Oval 1060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Text Box 1061"/>
          <p:cNvSpPr txBox="1">
            <a:spLocks noChangeArrowheads="1"/>
          </p:cNvSpPr>
          <p:nvPr/>
        </p:nvSpPr>
        <p:spPr bwMode="auto">
          <a:xfrm>
            <a:off x="28194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84006" name="Text Box 1062"/>
          <p:cNvSpPr txBox="1">
            <a:spLocks noChangeArrowheads="1"/>
          </p:cNvSpPr>
          <p:nvPr/>
        </p:nvSpPr>
        <p:spPr bwMode="auto">
          <a:xfrm>
            <a:off x="37338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4007" name="Text Box 1063"/>
          <p:cNvSpPr txBox="1">
            <a:spLocks noChangeArrowheads="1"/>
          </p:cNvSpPr>
          <p:nvPr/>
        </p:nvSpPr>
        <p:spPr bwMode="auto">
          <a:xfrm>
            <a:off x="37338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4008" name="Text Box 1064"/>
          <p:cNvSpPr txBox="1">
            <a:spLocks noChangeArrowheads="1"/>
          </p:cNvSpPr>
          <p:nvPr/>
        </p:nvSpPr>
        <p:spPr bwMode="auto">
          <a:xfrm>
            <a:off x="50292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84009" name="Text Box 1065"/>
          <p:cNvSpPr txBox="1">
            <a:spLocks noChangeArrowheads="1"/>
          </p:cNvSpPr>
          <p:nvPr/>
        </p:nvSpPr>
        <p:spPr bwMode="auto">
          <a:xfrm>
            <a:off x="50292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84010" name="Text Box 1066"/>
          <p:cNvSpPr txBox="1">
            <a:spLocks noChangeArrowheads="1"/>
          </p:cNvSpPr>
          <p:nvPr/>
        </p:nvSpPr>
        <p:spPr bwMode="auto">
          <a:xfrm>
            <a:off x="32004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84011" name="Text Box 1067"/>
          <p:cNvSpPr txBox="1">
            <a:spLocks noChangeArrowheads="1"/>
          </p:cNvSpPr>
          <p:nvPr/>
        </p:nvSpPr>
        <p:spPr bwMode="auto">
          <a:xfrm>
            <a:off x="32004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4037" name="Line 1093"/>
          <p:cNvSpPr>
            <a:spLocks noChangeShapeType="1"/>
          </p:cNvSpPr>
          <p:nvPr/>
        </p:nvSpPr>
        <p:spPr bwMode="auto">
          <a:xfrm>
            <a:off x="7086600" y="2743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8" name="Line 1094"/>
          <p:cNvSpPr>
            <a:spLocks noChangeShapeType="1"/>
          </p:cNvSpPr>
          <p:nvPr/>
        </p:nvSpPr>
        <p:spPr bwMode="auto">
          <a:xfrm flipV="1">
            <a:off x="7086600" y="1752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1" name="Line 1097"/>
          <p:cNvSpPr>
            <a:spLocks noChangeShapeType="1"/>
          </p:cNvSpPr>
          <p:nvPr/>
        </p:nvSpPr>
        <p:spPr bwMode="auto">
          <a:xfrm>
            <a:off x="80010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2" name="Line 1098"/>
          <p:cNvSpPr>
            <a:spLocks noChangeShapeType="1"/>
          </p:cNvSpPr>
          <p:nvPr/>
        </p:nvSpPr>
        <p:spPr bwMode="auto">
          <a:xfrm>
            <a:off x="8001000" y="175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3" name="Oval 1099"/>
          <p:cNvSpPr>
            <a:spLocks noChangeArrowheads="1"/>
          </p:cNvSpPr>
          <p:nvPr/>
        </p:nvSpPr>
        <p:spPr bwMode="auto">
          <a:xfrm>
            <a:off x="6781800" y="2438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4" name="Oval 1100"/>
          <p:cNvSpPr>
            <a:spLocks noChangeArrowheads="1"/>
          </p:cNvSpPr>
          <p:nvPr/>
        </p:nvSpPr>
        <p:spPr bwMode="auto">
          <a:xfrm>
            <a:off x="7696200" y="1524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5" name="Oval 1101"/>
          <p:cNvSpPr>
            <a:spLocks noChangeArrowheads="1"/>
          </p:cNvSpPr>
          <p:nvPr/>
        </p:nvSpPr>
        <p:spPr bwMode="auto">
          <a:xfrm>
            <a:off x="7696200" y="3276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6" name="Oval 1102"/>
          <p:cNvSpPr>
            <a:spLocks noChangeArrowheads="1"/>
          </p:cNvSpPr>
          <p:nvPr/>
        </p:nvSpPr>
        <p:spPr bwMode="auto">
          <a:xfrm>
            <a:off x="8991600" y="1524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7" name="Oval 1103"/>
          <p:cNvSpPr>
            <a:spLocks noChangeArrowheads="1"/>
          </p:cNvSpPr>
          <p:nvPr/>
        </p:nvSpPr>
        <p:spPr bwMode="auto">
          <a:xfrm>
            <a:off x="8991600" y="3276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48" name="Text Box 1104"/>
          <p:cNvSpPr txBox="1">
            <a:spLocks noChangeArrowheads="1"/>
          </p:cNvSpPr>
          <p:nvPr/>
        </p:nvSpPr>
        <p:spPr bwMode="auto">
          <a:xfrm>
            <a:off x="68580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84049" name="Text Box 1105"/>
          <p:cNvSpPr txBox="1">
            <a:spLocks noChangeArrowheads="1"/>
          </p:cNvSpPr>
          <p:nvPr/>
        </p:nvSpPr>
        <p:spPr bwMode="auto">
          <a:xfrm>
            <a:off x="77724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4050" name="Text Box 1106"/>
          <p:cNvSpPr txBox="1">
            <a:spLocks noChangeArrowheads="1"/>
          </p:cNvSpPr>
          <p:nvPr/>
        </p:nvSpPr>
        <p:spPr bwMode="auto">
          <a:xfrm>
            <a:off x="77724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4051" name="Text Box 1107"/>
          <p:cNvSpPr txBox="1">
            <a:spLocks noChangeArrowheads="1"/>
          </p:cNvSpPr>
          <p:nvPr/>
        </p:nvSpPr>
        <p:spPr bwMode="auto">
          <a:xfrm>
            <a:off x="90678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84052" name="Text Box 1108"/>
          <p:cNvSpPr txBox="1">
            <a:spLocks noChangeArrowheads="1"/>
          </p:cNvSpPr>
          <p:nvPr/>
        </p:nvSpPr>
        <p:spPr bwMode="auto">
          <a:xfrm>
            <a:off x="90678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84053" name="Text Box 1109"/>
          <p:cNvSpPr txBox="1">
            <a:spLocks noChangeArrowheads="1"/>
          </p:cNvSpPr>
          <p:nvPr/>
        </p:nvSpPr>
        <p:spPr bwMode="auto">
          <a:xfrm>
            <a:off x="7239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84054" name="Text Box 1110"/>
          <p:cNvSpPr txBox="1">
            <a:spLocks noChangeArrowheads="1"/>
          </p:cNvSpPr>
          <p:nvPr/>
        </p:nvSpPr>
        <p:spPr bwMode="auto">
          <a:xfrm>
            <a:off x="72390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4055" name="Text Box 1111"/>
          <p:cNvSpPr txBox="1">
            <a:spLocks noChangeArrowheads="1"/>
          </p:cNvSpPr>
          <p:nvPr/>
        </p:nvSpPr>
        <p:spPr bwMode="auto">
          <a:xfrm>
            <a:off x="83820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4056" name="Text Box 1112"/>
          <p:cNvSpPr txBox="1">
            <a:spLocks noChangeArrowheads="1"/>
          </p:cNvSpPr>
          <p:nvPr/>
        </p:nvSpPr>
        <p:spPr bwMode="auto">
          <a:xfrm>
            <a:off x="8458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84059" name="Line 1115"/>
          <p:cNvSpPr>
            <a:spLocks noChangeShapeType="1"/>
          </p:cNvSpPr>
          <p:nvPr/>
        </p:nvSpPr>
        <p:spPr bwMode="auto">
          <a:xfrm>
            <a:off x="7086600" y="5486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0" name="Line 1116"/>
          <p:cNvSpPr>
            <a:spLocks noChangeShapeType="1"/>
          </p:cNvSpPr>
          <p:nvPr/>
        </p:nvSpPr>
        <p:spPr bwMode="auto">
          <a:xfrm flipV="1">
            <a:off x="7086600" y="44958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2" name="Line 1118"/>
          <p:cNvSpPr>
            <a:spLocks noChangeShapeType="1"/>
          </p:cNvSpPr>
          <p:nvPr/>
        </p:nvSpPr>
        <p:spPr bwMode="auto">
          <a:xfrm>
            <a:off x="9296400" y="4495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3" name="Line 1119"/>
          <p:cNvSpPr>
            <a:spLocks noChangeShapeType="1"/>
          </p:cNvSpPr>
          <p:nvPr/>
        </p:nvSpPr>
        <p:spPr bwMode="auto">
          <a:xfrm>
            <a:off x="8001000" y="6324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5" name="Oval 1121"/>
          <p:cNvSpPr>
            <a:spLocks noChangeArrowheads="1"/>
          </p:cNvSpPr>
          <p:nvPr/>
        </p:nvSpPr>
        <p:spPr bwMode="auto">
          <a:xfrm>
            <a:off x="6781800" y="5181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6" name="Oval 1122"/>
          <p:cNvSpPr>
            <a:spLocks noChangeArrowheads="1"/>
          </p:cNvSpPr>
          <p:nvPr/>
        </p:nvSpPr>
        <p:spPr bwMode="auto">
          <a:xfrm>
            <a:off x="7696200" y="4267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7" name="Oval 1123"/>
          <p:cNvSpPr>
            <a:spLocks noChangeArrowheads="1"/>
          </p:cNvSpPr>
          <p:nvPr/>
        </p:nvSpPr>
        <p:spPr bwMode="auto">
          <a:xfrm>
            <a:off x="7696200" y="6019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8" name="Oval 1124"/>
          <p:cNvSpPr>
            <a:spLocks noChangeArrowheads="1"/>
          </p:cNvSpPr>
          <p:nvPr/>
        </p:nvSpPr>
        <p:spPr bwMode="auto">
          <a:xfrm>
            <a:off x="8991600" y="4267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69" name="Oval 1125"/>
          <p:cNvSpPr>
            <a:spLocks noChangeArrowheads="1"/>
          </p:cNvSpPr>
          <p:nvPr/>
        </p:nvSpPr>
        <p:spPr bwMode="auto">
          <a:xfrm>
            <a:off x="8991600" y="6019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0" name="Text Box 1126"/>
          <p:cNvSpPr txBox="1">
            <a:spLocks noChangeArrowheads="1"/>
          </p:cNvSpPr>
          <p:nvPr/>
        </p:nvSpPr>
        <p:spPr bwMode="auto">
          <a:xfrm>
            <a:off x="68580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84071" name="Text Box 1127"/>
          <p:cNvSpPr txBox="1">
            <a:spLocks noChangeArrowheads="1"/>
          </p:cNvSpPr>
          <p:nvPr/>
        </p:nvSpPr>
        <p:spPr bwMode="auto">
          <a:xfrm>
            <a:off x="7772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4072" name="Text Box 1128"/>
          <p:cNvSpPr txBox="1">
            <a:spLocks noChangeArrowheads="1"/>
          </p:cNvSpPr>
          <p:nvPr/>
        </p:nvSpPr>
        <p:spPr bwMode="auto">
          <a:xfrm>
            <a:off x="77724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4073" name="Text Box 1129"/>
          <p:cNvSpPr txBox="1">
            <a:spLocks noChangeArrowheads="1"/>
          </p:cNvSpPr>
          <p:nvPr/>
        </p:nvSpPr>
        <p:spPr bwMode="auto">
          <a:xfrm>
            <a:off x="90678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84074" name="Text Box 1130"/>
          <p:cNvSpPr txBox="1">
            <a:spLocks noChangeArrowheads="1"/>
          </p:cNvSpPr>
          <p:nvPr/>
        </p:nvSpPr>
        <p:spPr bwMode="auto">
          <a:xfrm>
            <a:off x="90678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84075" name="Text Box 1131"/>
          <p:cNvSpPr txBox="1">
            <a:spLocks noChangeArrowheads="1"/>
          </p:cNvSpPr>
          <p:nvPr/>
        </p:nvSpPr>
        <p:spPr bwMode="auto">
          <a:xfrm>
            <a:off x="7239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84076" name="Text Box 1132"/>
          <p:cNvSpPr txBox="1">
            <a:spLocks noChangeArrowheads="1"/>
          </p:cNvSpPr>
          <p:nvPr/>
        </p:nvSpPr>
        <p:spPr bwMode="auto">
          <a:xfrm>
            <a:off x="72390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4078" name="Text Box 1134"/>
          <p:cNvSpPr txBox="1">
            <a:spLocks noChangeArrowheads="1"/>
          </p:cNvSpPr>
          <p:nvPr/>
        </p:nvSpPr>
        <p:spPr bwMode="auto">
          <a:xfrm>
            <a:off x="8458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84079" name="Text Box 1135"/>
          <p:cNvSpPr txBox="1">
            <a:spLocks noChangeArrowheads="1"/>
          </p:cNvSpPr>
          <p:nvPr/>
        </p:nvSpPr>
        <p:spPr bwMode="auto">
          <a:xfrm>
            <a:off x="92964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5B109310-B644-4CB6-9AC4-6516F286285C}"/>
              </a:ext>
            </a:extLst>
          </p:cNvPr>
          <p:cNvSpPr/>
          <p:nvPr/>
        </p:nvSpPr>
        <p:spPr>
          <a:xfrm>
            <a:off x="9601201" y="2891384"/>
            <a:ext cx="768882" cy="236641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9997704-3CE1-4DEE-8A51-22FE12090C6A}"/>
              </a:ext>
            </a:extLst>
          </p:cNvPr>
          <p:cNvSpPr/>
          <p:nvPr/>
        </p:nvSpPr>
        <p:spPr>
          <a:xfrm rot="2454491">
            <a:off x="6096642" y="3083603"/>
            <a:ext cx="457200" cy="1371600"/>
          </a:xfrm>
          <a:prstGeom prst="upArrow">
            <a:avLst>
              <a:gd name="adj1" fmla="val 2725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57910"/>
          </a:xfrm>
        </p:spPr>
        <p:txBody>
          <a:bodyPr/>
          <a:lstStyle/>
          <a:p>
            <a:r>
              <a:rPr lang="en-US" dirty="0"/>
              <a:t>An example</a:t>
            </a:r>
            <a:endParaRPr lang="en-GB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8BFD7A-E99A-4C5F-B824-E0FE7F78A5FE}" type="slidenum">
              <a:rPr lang="en-GB"/>
              <a:pPr/>
              <a:t>17</a:t>
            </a:fld>
            <a:endParaRPr lang="en-GB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3124200" y="2971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35052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2184400" y="391795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4394200" y="29273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3098800" y="47561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1879600" y="361315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94000" y="269875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2794000" y="445135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4089400" y="269875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4089400" y="445135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1955800" y="36131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2870200" y="2698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2870200" y="44513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4165600" y="2698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4165600" y="44513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2336800" y="4222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3556000" y="4679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394200" y="36131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169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9906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sz="2800" dirty="0"/>
              <a:t>Consider that E--&gt;A via D</a:t>
            </a:r>
          </a:p>
          <a:p>
            <a:r>
              <a:rPr lang="en-US" sz="2800" dirty="0"/>
              <a:t>Consider that E--&gt;A via B</a:t>
            </a:r>
          </a:p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8D57BC-1713-4816-A1F7-179A57082B85}" type="slidenum">
              <a:rPr lang="en-GB"/>
              <a:pPr/>
              <a:t>18</a:t>
            </a:fld>
            <a:endParaRPr lang="en-GB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2133600" y="3273424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2133600" y="2282824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3048000" y="235902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4343400" y="2282824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048000" y="4111624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3048000" y="2282824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1828800" y="2968624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743200" y="2054224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2743200" y="3806824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4038600" y="2054224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4038600" y="3806824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1905000" y="29686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19400" y="20542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819400" y="38068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114800" y="20542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4114800" y="38068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286000" y="24352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7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286000" y="35782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3429000" y="19018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429000" y="40354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343400" y="29686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177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19927"/>
              </p:ext>
            </p:extLst>
          </p:nvPr>
        </p:nvGraphicFramePr>
        <p:xfrm>
          <a:off x="5029201" y="1673225"/>
          <a:ext cx="548957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80040" imgH="2324520" progId="Word.Document.8">
                  <p:embed/>
                </p:oleObj>
              </mc:Choice>
              <mc:Fallback>
                <p:oleObj name="Document" r:id="rId2" imgW="4280040" imgH="2324520" progId="Word.Document.8">
                  <p:embed/>
                  <p:pic>
                    <p:nvPicPr>
                      <p:cNvPr id="11776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1673225"/>
                        <a:ext cx="5489575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4838700" y="346392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urier New" pitchFamily="49" charset="0"/>
              </a:rPr>
              <a:t>Dest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3124200" y="29686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511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86435"/>
          </a:xfrm>
        </p:spPr>
        <p:txBody>
          <a:bodyPr>
            <a:normAutofit/>
          </a:bodyPr>
          <a:lstStyle/>
          <a:p>
            <a:r>
              <a:rPr lang="en-US" dirty="0"/>
              <a:t>Good news travels fast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/>
          <a:lstStyle/>
          <a:p>
            <a:r>
              <a:rPr lang="en-US" sz="2800" dirty="0"/>
              <a:t>Consider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01001A-EE59-4BCA-B2B7-24720FCE0865}" type="slidenum">
              <a:rPr lang="en-GB"/>
              <a:pPr/>
              <a:t>19</a:t>
            </a:fld>
            <a:endParaRPr lang="en-GB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5029200" y="327126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V="1">
            <a:off x="5029200" y="2280667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943600" y="2356867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724400" y="2966467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5638800" y="2052067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6400800" y="2966467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800600" y="29664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5715000" y="20520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Y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6477000" y="29664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5181600" y="24330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5638800" y="319506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50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400800" y="24330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H="1" flipV="1">
            <a:off x="5181600" y="2433067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4953000" y="20520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11878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65907"/>
              </p:ext>
            </p:extLst>
          </p:nvPr>
        </p:nvGraphicFramePr>
        <p:xfrm>
          <a:off x="1981200" y="3505200"/>
          <a:ext cx="8153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00641" imgH="2844060" progId="Word.Document.8">
                  <p:embed/>
                </p:oleObj>
              </mc:Choice>
              <mc:Fallback>
                <p:oleObj name="Document" r:id="rId2" imgW="6900641" imgH="2844060" progId="Word.Document.8">
                  <p:embed/>
                  <p:pic>
                    <p:nvPicPr>
                      <p:cNvPr id="11878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81534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39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routing problem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Problem: How can a router/host determine the path to a destination (i.e., </a:t>
            </a:r>
            <a:r>
              <a:rPr lang="en-US" sz="2800" dirty="0">
                <a:solidFill>
                  <a:srgbClr val="0070C0"/>
                </a:solidFill>
              </a:rPr>
              <a:t>the route</a:t>
            </a:r>
            <a:r>
              <a:rPr lang="en-US" sz="2800" dirty="0"/>
              <a:t>)?</a:t>
            </a:r>
          </a:p>
          <a:p>
            <a:r>
              <a:rPr lang="en-US" sz="2800" dirty="0"/>
              <a:t>Any </a:t>
            </a:r>
            <a:r>
              <a:rPr lang="en-US" sz="2800" dirty="0">
                <a:solidFill>
                  <a:srgbClr val="0070C0"/>
                </a:solidFill>
              </a:rPr>
              <a:t>routing protocol </a:t>
            </a:r>
            <a:r>
              <a:rPr lang="en-US" sz="2800" dirty="0"/>
              <a:t>must allow routers to make a corporate, consistent, and correct </a:t>
            </a:r>
            <a:r>
              <a:rPr lang="en-US" sz="2800" dirty="0">
                <a:solidFill>
                  <a:srgbClr val="FF0000"/>
                </a:solidFill>
              </a:rPr>
              <a:t>local</a:t>
            </a:r>
            <a:r>
              <a:rPr lang="en-US" sz="2800" dirty="0"/>
              <a:t> forwarding decisions regarding any destination in a </a:t>
            </a:r>
            <a:r>
              <a:rPr lang="en-US" sz="2800" dirty="0">
                <a:solidFill>
                  <a:srgbClr val="FF0000"/>
                </a:solidFill>
              </a:rPr>
              <a:t>global</a:t>
            </a:r>
            <a:r>
              <a:rPr lang="en-US" sz="2800" dirty="0"/>
              <a:t> routing fabric.</a:t>
            </a:r>
          </a:p>
          <a:p>
            <a:pPr lvl="1"/>
            <a:r>
              <a:rPr lang="en-US" sz="2400" dirty="0"/>
              <a:t>Sources and destinations are generally not directly connected.</a:t>
            </a:r>
          </a:p>
          <a:p>
            <a:pPr lvl="1"/>
            <a:r>
              <a:rPr lang="en-US" sz="2400" dirty="0"/>
              <a:t>Routers are generally not directly connected.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4DC769-0A83-4BE6-8DBC-6936F14520F9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6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967360"/>
          </a:xfrm>
        </p:spPr>
        <p:txBody>
          <a:bodyPr>
            <a:normAutofit/>
          </a:bodyPr>
          <a:lstStyle/>
          <a:p>
            <a:r>
              <a:rPr lang="en-US" dirty="0"/>
              <a:t>Bad news travels slow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/>
          <a:lstStyle/>
          <a:p>
            <a:r>
              <a:rPr lang="en-US" sz="2800" dirty="0"/>
              <a:t>Consider</a:t>
            </a:r>
          </a:p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E0A46B-3491-4B03-88C8-6243E5929F03}" type="slidenum">
              <a:rPr lang="en-GB"/>
              <a:pPr/>
              <a:t>20</a:t>
            </a:fld>
            <a:endParaRPr lang="en-GB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5029200" y="3276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5029200" y="2286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5943600" y="2362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4724400" y="2971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5638800" y="2057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6400800" y="2971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8006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715000" y="20875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4770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1816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638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50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 flipV="1">
            <a:off x="51816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4876800" y="205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60</a:t>
            </a:r>
          </a:p>
        </p:txBody>
      </p:sp>
      <p:graphicFrame>
        <p:nvGraphicFramePr>
          <p:cNvPr id="11980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78691"/>
              </p:ext>
            </p:extLst>
          </p:nvPr>
        </p:nvGraphicFramePr>
        <p:xfrm>
          <a:off x="1219200" y="3784879"/>
          <a:ext cx="10564172" cy="366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55865" imgH="3350541" progId="Word.Document.8">
                  <p:embed/>
                </p:oleObj>
              </mc:Choice>
              <mc:Fallback>
                <p:oleObj name="Document" r:id="rId2" imgW="9655865" imgH="3350541" progId="Word.Document.8">
                  <p:embed/>
                  <p:pic>
                    <p:nvPicPr>
                      <p:cNvPr id="11980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84879"/>
                        <a:ext cx="10564172" cy="3664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65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79576"/>
          </a:xfrm>
        </p:spPr>
        <p:txBody>
          <a:bodyPr/>
          <a:lstStyle/>
          <a:p>
            <a:r>
              <a:rPr lang="en-US" dirty="0"/>
              <a:t>Bad news travels slow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/>
          <a:lstStyle/>
          <a:p>
            <a:r>
              <a:rPr lang="en-US" sz="2800" dirty="0"/>
              <a:t>When does the temporary routing loop stop?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Count to infinity problem</a:t>
            </a:r>
          </a:p>
          <a:p>
            <a:r>
              <a:rPr lang="en-US" sz="2800" dirty="0"/>
              <a:t>Consider</a:t>
            </a:r>
          </a:p>
          <a:p>
            <a:endParaRPr lang="en-US" sz="320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BC1FDF-A258-4380-B300-B8A3CF63B789}" type="slidenum">
              <a:rPr lang="en-GB"/>
              <a:pPr/>
              <a:t>21</a:t>
            </a:fld>
            <a:endParaRPr lang="en-GB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5029200" y="3505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943600" y="3581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4724400" y="4191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5638800" y="3276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6400800" y="4191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8006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7150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477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1816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6400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H="1" flipV="1">
            <a:off x="5181600" y="3657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5720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120985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27176"/>
          </a:xfrm>
        </p:spPr>
        <p:txBody>
          <a:bodyPr/>
          <a:lstStyle/>
          <a:p>
            <a:r>
              <a:rPr lang="en-US" dirty="0"/>
              <a:t>Split horizon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/>
          <a:lstStyle/>
          <a:p>
            <a:r>
              <a:rPr lang="en-US" sz="2800" dirty="0"/>
              <a:t>If Z routes through Y to reach X, then Z will</a:t>
            </a:r>
          </a:p>
          <a:p>
            <a:pPr lvl="1"/>
            <a:r>
              <a:rPr lang="en-US" sz="2400" dirty="0"/>
              <a:t>not advertise the route to X back to Y or</a:t>
            </a:r>
          </a:p>
          <a:p>
            <a:pPr lvl="1"/>
            <a:r>
              <a:rPr lang="en-US" sz="2400" dirty="0"/>
              <a:t>advertise the router to X with infinite cost to Y (with </a:t>
            </a:r>
            <a:r>
              <a:rPr lang="en-US" sz="2400" dirty="0">
                <a:solidFill>
                  <a:srgbClr val="FF0000"/>
                </a:solidFill>
              </a:rPr>
              <a:t>poisonous reverse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CB436D-D56A-4614-B8EB-34A68CA759A4}" type="slidenum">
              <a:rPr lang="en-GB"/>
              <a:pPr/>
              <a:t>22</a:t>
            </a:fld>
            <a:endParaRPr lang="en-GB"/>
          </a:p>
        </p:txBody>
      </p:sp>
      <p:sp>
        <p:nvSpPr>
          <p:cNvPr id="103455" name="Line 1055"/>
          <p:cNvSpPr>
            <a:spLocks noChangeShapeType="1"/>
          </p:cNvSpPr>
          <p:nvPr/>
        </p:nvSpPr>
        <p:spPr bwMode="auto">
          <a:xfrm>
            <a:off x="50292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Line 1056"/>
          <p:cNvSpPr>
            <a:spLocks noChangeShapeType="1"/>
          </p:cNvSpPr>
          <p:nvPr/>
        </p:nvSpPr>
        <p:spPr bwMode="auto">
          <a:xfrm flipV="1">
            <a:off x="5029200" y="3886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7" name="Line 1057"/>
          <p:cNvSpPr>
            <a:spLocks noChangeShapeType="1"/>
          </p:cNvSpPr>
          <p:nvPr/>
        </p:nvSpPr>
        <p:spPr bwMode="auto">
          <a:xfrm>
            <a:off x="5943600" y="3962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8" name="Oval 1058"/>
          <p:cNvSpPr>
            <a:spLocks noChangeArrowheads="1"/>
          </p:cNvSpPr>
          <p:nvPr/>
        </p:nvSpPr>
        <p:spPr bwMode="auto">
          <a:xfrm>
            <a:off x="4724400" y="4572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9" name="Oval 1059"/>
          <p:cNvSpPr>
            <a:spLocks noChangeArrowheads="1"/>
          </p:cNvSpPr>
          <p:nvPr/>
        </p:nvSpPr>
        <p:spPr bwMode="auto">
          <a:xfrm>
            <a:off x="5638800" y="3657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0" name="Oval 1060"/>
          <p:cNvSpPr>
            <a:spLocks noChangeArrowheads="1"/>
          </p:cNvSpPr>
          <p:nvPr/>
        </p:nvSpPr>
        <p:spPr bwMode="auto">
          <a:xfrm>
            <a:off x="6400800" y="4572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1" name="Text Box 1061"/>
          <p:cNvSpPr txBox="1">
            <a:spLocks noChangeArrowheads="1"/>
          </p:cNvSpPr>
          <p:nvPr/>
        </p:nvSpPr>
        <p:spPr bwMode="auto">
          <a:xfrm>
            <a:off x="48006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103462" name="Text Box 1062"/>
          <p:cNvSpPr txBox="1">
            <a:spLocks noChangeArrowheads="1"/>
          </p:cNvSpPr>
          <p:nvPr/>
        </p:nvSpPr>
        <p:spPr bwMode="auto">
          <a:xfrm>
            <a:off x="57150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103463" name="Text Box 1063"/>
          <p:cNvSpPr txBox="1">
            <a:spLocks noChangeArrowheads="1"/>
          </p:cNvSpPr>
          <p:nvPr/>
        </p:nvSpPr>
        <p:spPr bwMode="auto">
          <a:xfrm>
            <a:off x="64770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103464" name="Text Box 1064"/>
          <p:cNvSpPr txBox="1">
            <a:spLocks noChangeArrowheads="1"/>
          </p:cNvSpPr>
          <p:nvPr/>
        </p:nvSpPr>
        <p:spPr bwMode="auto">
          <a:xfrm>
            <a:off x="51816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03465" name="Text Box 1065"/>
          <p:cNvSpPr txBox="1">
            <a:spLocks noChangeArrowheads="1"/>
          </p:cNvSpPr>
          <p:nvPr/>
        </p:nvSpPr>
        <p:spPr bwMode="auto">
          <a:xfrm>
            <a:off x="5638800" y="480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50</a:t>
            </a:r>
          </a:p>
        </p:txBody>
      </p:sp>
      <p:sp>
        <p:nvSpPr>
          <p:cNvPr id="103466" name="Text Box 1066"/>
          <p:cNvSpPr txBox="1">
            <a:spLocks noChangeArrowheads="1"/>
          </p:cNvSpPr>
          <p:nvPr/>
        </p:nvSpPr>
        <p:spPr bwMode="auto">
          <a:xfrm>
            <a:off x="64008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03467" name="Line 1067"/>
          <p:cNvSpPr>
            <a:spLocks noChangeShapeType="1"/>
          </p:cNvSpPr>
          <p:nvPr/>
        </p:nvSpPr>
        <p:spPr bwMode="auto">
          <a:xfrm flipH="1" flipV="1">
            <a:off x="51816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8" name="Text Box 1068"/>
          <p:cNvSpPr txBox="1">
            <a:spLocks noChangeArrowheads="1"/>
          </p:cNvSpPr>
          <p:nvPr/>
        </p:nvSpPr>
        <p:spPr bwMode="auto">
          <a:xfrm>
            <a:off x="4876800" y="3657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81266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9753600" cy="914400"/>
          </a:xfrm>
        </p:spPr>
        <p:txBody>
          <a:bodyPr>
            <a:normAutofit/>
          </a:bodyPr>
          <a:lstStyle/>
          <a:p>
            <a:r>
              <a:rPr lang="en-US" dirty="0"/>
              <a:t>Split horizon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233486" y="1700808"/>
            <a:ext cx="9967914" cy="4547592"/>
          </a:xfrm>
        </p:spPr>
        <p:txBody>
          <a:bodyPr>
            <a:normAutofit/>
          </a:bodyPr>
          <a:lstStyle/>
          <a:p>
            <a:r>
              <a:rPr lang="en-US" sz="2800" dirty="0"/>
              <a:t>In either case, Y is asked not to use Z as a next-hop to reach X.</a:t>
            </a:r>
          </a:p>
          <a:p>
            <a:r>
              <a:rPr lang="en-US" sz="2800" dirty="0"/>
              <a:t>In the last example,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35FD2ED-8527-4FC8-903B-4968F0C4FCA7}" type="slidenum">
              <a:rPr lang="en-GB"/>
              <a:pPr/>
              <a:t>23</a:t>
            </a:fld>
            <a:endParaRPr lang="en-GB"/>
          </a:p>
        </p:txBody>
      </p:sp>
      <p:graphicFrame>
        <p:nvGraphicFramePr>
          <p:cNvPr id="12083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30476"/>
              </p:ext>
            </p:extLst>
          </p:nvPr>
        </p:nvGraphicFramePr>
        <p:xfrm>
          <a:off x="1113886" y="3307904"/>
          <a:ext cx="10825599" cy="326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55865" imgH="2922782" progId="Word.Document.8">
                  <p:embed/>
                </p:oleObj>
              </mc:Choice>
              <mc:Fallback>
                <p:oleObj name="Document" r:id="rId2" imgW="9655865" imgH="2922782" progId="Word.Document.8">
                  <p:embed/>
                  <p:pic>
                    <p:nvPicPr>
                      <p:cNvPr id="12083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886" y="3307904"/>
                        <a:ext cx="10825599" cy="3269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75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Split horizon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Split horizon can break temporary/permanent routing loops of 2 nodes </a:t>
            </a:r>
            <a:r>
              <a:rPr lang="en-US" sz="2800" dirty="0">
                <a:solidFill>
                  <a:srgbClr val="FF0000"/>
                </a:solidFill>
              </a:rPr>
              <a:t>but not for more than 2 nodes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A certain “large” cost should be selected to represent the unavailability of a link.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4133B0-2918-43BF-A4B1-4F269E6D3646}" type="slidenum">
              <a:rPr lang="en-GB"/>
              <a:pPr/>
              <a:t>24</a:t>
            </a:fld>
            <a:endParaRPr lang="en-GB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V="1">
            <a:off x="3352800" y="3276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4267200" y="3352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0480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3962400" y="3048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242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0386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8006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5052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7244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 flipV="1">
            <a:off x="3505200" y="3429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895600" y="3048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fail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7467600" y="3276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8382000" y="3352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Oval 18"/>
          <p:cNvSpPr>
            <a:spLocks noChangeArrowheads="1"/>
          </p:cNvSpPr>
          <p:nvPr/>
        </p:nvSpPr>
        <p:spPr bwMode="auto">
          <a:xfrm>
            <a:off x="71628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8077200" y="3048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88392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72390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81534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89154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65532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8839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H="1" flipV="1">
            <a:off x="6553200" y="3886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61722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fail</a:t>
            </a: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H="1">
            <a:off x="64770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>
            <a:off x="7696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75438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81534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6049" name="Oval 33"/>
          <p:cNvSpPr>
            <a:spLocks noChangeArrowheads="1"/>
          </p:cNvSpPr>
          <p:nvPr/>
        </p:nvSpPr>
        <p:spPr bwMode="auto">
          <a:xfrm>
            <a:off x="59436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60198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87196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1DA1-158B-4423-8CCC-B406E03C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Exercise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644C-5F02-4760-8397-9FE61465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0200"/>
            <a:ext cx="10058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Use RIP-I with split horizon and poisonous reverse. Use a hop count of 16 to represent infinity. At the steady state, write down the distance vector sent by R2 on subnet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B5B9E-12E7-4E92-9CB7-AF93BB66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FA619-90E9-44BE-BFA2-DBF97FCCD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32327"/>
            <a:ext cx="5638800" cy="35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71BD4-8ABD-F049-EEA1-C8A29900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0C298-FC42-F02D-A196-E01C0DD4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54113-999C-7346-88BB-37ECCA13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B917E-4BF1-0072-FDA9-5F3EC7F9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57400"/>
            <a:ext cx="7162800" cy="40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D9F01A9-8BC5-4B50-90B2-AADAD1162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altLang="en-US" dirty="0"/>
              <a:t>Path vector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92AA2DC-4930-4B45-9F2C-D3E186388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/>
          <a:lstStyle/>
          <a:p>
            <a:r>
              <a:rPr lang="en-US" altLang="en-US" sz="2800" dirty="0"/>
              <a:t>Augment each distance vector entry with a path vector.</a:t>
            </a:r>
          </a:p>
          <a:p>
            <a:pPr lvl="1"/>
            <a:r>
              <a:rPr lang="en-US" altLang="en-US" sz="2400" dirty="0"/>
              <a:t>Y advertises to Z about a route to X with a cost of 4 </a:t>
            </a:r>
            <a:r>
              <a:rPr lang="en-US" altLang="en-US" sz="2400" u="sng" dirty="0"/>
              <a:t>plus a path vector {X,Y}.</a:t>
            </a:r>
            <a:endParaRPr lang="en-US" altLang="en-US" sz="2400" dirty="0"/>
          </a:p>
          <a:p>
            <a:pPr lvl="1"/>
            <a:r>
              <a:rPr lang="en-US" altLang="en-US" sz="2400" dirty="0"/>
              <a:t>Z advertises to Y about a route to X with a cost of 5 </a:t>
            </a:r>
            <a:r>
              <a:rPr lang="en-US" altLang="en-US" sz="2400" u="sng" dirty="0"/>
              <a:t>plus a path </a:t>
            </a:r>
            <a:r>
              <a:rPr lang="en-US" altLang="en-US" sz="2400" u="sng"/>
              <a:t>vector {X,Y</a:t>
            </a:r>
            <a:r>
              <a:rPr lang="en-US" altLang="en-US" sz="2400" u="sng" dirty="0"/>
              <a:t>, Z}.</a:t>
            </a:r>
            <a:endParaRPr lang="en-US" altLang="en-US" sz="2400" dirty="0"/>
          </a:p>
          <a:p>
            <a:pPr lvl="1"/>
            <a:r>
              <a:rPr lang="en-US" altLang="en-US" sz="2400" dirty="0"/>
              <a:t>When Y receives the route, it checks whether its identity is in the path vector.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6718A30-A402-4D9C-92E9-7A5EA332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3BA-F8FE-4789-A6EA-74AC4258D49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4452" name="Line 4">
            <a:extLst>
              <a:ext uri="{FF2B5EF4-FFF2-40B4-BE49-F238E27FC236}">
                <a16:creationId xmlns:a16="http://schemas.microsoft.com/office/drawing/2014/main" id="{39503035-075C-4FBF-AD52-ED35EEFB0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38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>
            <a:extLst>
              <a:ext uri="{FF2B5EF4-FFF2-40B4-BE49-F238E27FC236}">
                <a16:creationId xmlns:a16="http://schemas.microsoft.com/office/drawing/2014/main" id="{11544394-0DDB-43CB-A435-442B1C9E13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63CABBCD-2929-4E1F-8F09-F6AC4C2E3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724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Oval 7">
            <a:extLst>
              <a:ext uri="{FF2B5EF4-FFF2-40B4-BE49-F238E27FC236}">
                <a16:creationId xmlns:a16="http://schemas.microsoft.com/office/drawing/2014/main" id="{C0FE9C37-AE96-4A51-BBEC-E2FECA82D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Oval 8">
            <a:extLst>
              <a:ext uri="{FF2B5EF4-FFF2-40B4-BE49-F238E27FC236}">
                <a16:creationId xmlns:a16="http://schemas.microsoft.com/office/drawing/2014/main" id="{41A60DA1-CCA7-4A0C-94FA-D6BE152E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9">
            <a:extLst>
              <a:ext uri="{FF2B5EF4-FFF2-40B4-BE49-F238E27FC236}">
                <a16:creationId xmlns:a16="http://schemas.microsoft.com/office/drawing/2014/main" id="{80C1A230-CCF7-4978-94FD-C207568D2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334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1277BE98-DCEB-41EE-9F16-ECC53C2C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X</a:t>
            </a:r>
          </a:p>
        </p:txBody>
      </p:sp>
      <p:sp>
        <p:nvSpPr>
          <p:cNvPr id="104459" name="Text Box 11">
            <a:extLst>
              <a:ext uri="{FF2B5EF4-FFF2-40B4-BE49-F238E27FC236}">
                <a16:creationId xmlns:a16="http://schemas.microsoft.com/office/drawing/2014/main" id="{CB2882AF-4D85-4A0F-B273-EE0DF4E3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19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Y</a:t>
            </a:r>
          </a:p>
        </p:txBody>
      </p:sp>
      <p:sp>
        <p:nvSpPr>
          <p:cNvPr id="104460" name="Text Box 12">
            <a:extLst>
              <a:ext uri="{FF2B5EF4-FFF2-40B4-BE49-F238E27FC236}">
                <a16:creationId xmlns:a16="http://schemas.microsoft.com/office/drawing/2014/main" id="{0E956C51-DCF8-4F96-8258-D95A39D8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Z</a:t>
            </a:r>
          </a:p>
        </p:txBody>
      </p:sp>
      <p:sp>
        <p:nvSpPr>
          <p:cNvPr id="104461" name="Text Box 13">
            <a:extLst>
              <a:ext uri="{FF2B5EF4-FFF2-40B4-BE49-F238E27FC236}">
                <a16:creationId xmlns:a16="http://schemas.microsoft.com/office/drawing/2014/main" id="{D54BED99-EF4A-482E-B899-026177E4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00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4</a:t>
            </a:r>
          </a:p>
        </p:txBody>
      </p:sp>
      <p:sp>
        <p:nvSpPr>
          <p:cNvPr id="104462" name="Text Box 14">
            <a:extLst>
              <a:ext uri="{FF2B5EF4-FFF2-40B4-BE49-F238E27FC236}">
                <a16:creationId xmlns:a16="http://schemas.microsoft.com/office/drawing/2014/main" id="{477F679F-BBB6-4291-A319-E7FB1592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56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50</a:t>
            </a:r>
          </a:p>
        </p:txBody>
      </p:sp>
      <p:sp>
        <p:nvSpPr>
          <p:cNvPr id="104463" name="Text Box 15">
            <a:extLst>
              <a:ext uri="{FF2B5EF4-FFF2-40B4-BE49-F238E27FC236}">
                <a16:creationId xmlns:a16="http://schemas.microsoft.com/office/drawing/2014/main" id="{55FC3FAC-A9EE-4859-AD77-2862F0A0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423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82FD-4486-42DF-BACF-C793D054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74" y="484632"/>
            <a:ext cx="4419600" cy="5968996"/>
          </a:xfrm>
        </p:spPr>
        <p:txBody>
          <a:bodyPr>
            <a:normAutofit/>
          </a:bodyPr>
          <a:lstStyle/>
          <a:p>
            <a:r>
              <a:rPr lang="en-US" dirty="0"/>
              <a:t>Exercise 8 </a:t>
            </a: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>
                <a:latin typeface="+mn-lt"/>
              </a:rPr>
              <a:t>Write down the distance vector and path vector sent by each router in the network topology on slide 18.</a:t>
            </a:r>
          </a:p>
        </p:txBody>
      </p:sp>
      <p:pic>
        <p:nvPicPr>
          <p:cNvPr id="6" name="Content Placeholder 5" descr="Table&#10;&#10;Description automatically generated with low confidence">
            <a:extLst>
              <a:ext uri="{FF2B5EF4-FFF2-40B4-BE49-F238E27FC236}">
                <a16:creationId xmlns:a16="http://schemas.microsoft.com/office/drawing/2014/main" id="{64416AA9-0E63-44D3-A9DD-A80E24735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762000"/>
            <a:ext cx="4419600" cy="56916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FD36-38A1-4677-BBDB-D4B1CFDC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58D4EE0-40C0-4B15-94AB-CD608B6D6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03376"/>
          </a:xfrm>
        </p:spPr>
        <p:txBody>
          <a:bodyPr/>
          <a:lstStyle/>
          <a:p>
            <a:r>
              <a:rPr lang="en-US" altLang="en-US" dirty="0"/>
              <a:t>Source tracing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5EC44AD-B68B-455D-BDC8-39ED2C6122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/>
          <a:lstStyle/>
          <a:p>
            <a:r>
              <a:rPr lang="en-US" altLang="en-US" sz="2800" dirty="0"/>
              <a:t>Augment each distance vector entry with the identity of the router immediately preceding the destination, e.g., E--&gt;B</a:t>
            </a:r>
          </a:p>
          <a:p>
            <a:pPr lvl="1"/>
            <a:r>
              <a:rPr lang="en-US" altLang="en-US" sz="2400" dirty="0"/>
              <a:t>Trace the route to be B&lt;--C&lt;--D&lt;--E.</a:t>
            </a:r>
          </a:p>
          <a:p>
            <a:pPr lvl="1"/>
            <a:endParaRPr lang="en-US" alt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40FECC-5C87-415A-A52A-4E9FA97B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C85A-090A-4437-AEC3-D1D96D2DE0D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5476" name="Line 4">
            <a:extLst>
              <a:ext uri="{FF2B5EF4-FFF2-40B4-BE49-F238E27FC236}">
                <a16:creationId xmlns:a16="http://schemas.microsoft.com/office/drawing/2014/main" id="{A5FF01FE-4D5F-4E7A-AA54-7D6671997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641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5">
            <a:extLst>
              <a:ext uri="{FF2B5EF4-FFF2-40B4-BE49-F238E27FC236}">
                <a16:creationId xmlns:a16="http://schemas.microsoft.com/office/drawing/2014/main" id="{72F2AC32-4EB2-4F2D-B95E-F7178F1562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735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6">
            <a:extLst>
              <a:ext uri="{FF2B5EF4-FFF2-40B4-BE49-F238E27FC236}">
                <a16:creationId xmlns:a16="http://schemas.microsoft.com/office/drawing/2014/main" id="{22C4A4A4-E037-4506-864B-B587AAAC0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9497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>
            <a:extLst>
              <a:ext uri="{FF2B5EF4-FFF2-40B4-BE49-F238E27FC236}">
                <a16:creationId xmlns:a16="http://schemas.microsoft.com/office/drawing/2014/main" id="{64CF09A9-6940-45BE-BF52-2850428DE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735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Line 8">
            <a:extLst>
              <a:ext uri="{FF2B5EF4-FFF2-40B4-BE49-F238E27FC236}">
                <a16:creationId xmlns:a16="http://schemas.microsoft.com/office/drawing/2014/main" id="{712A6E50-07D0-4C1E-B438-FD80781AE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023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Line 9">
            <a:extLst>
              <a:ext uri="{FF2B5EF4-FFF2-40B4-BE49-F238E27FC236}">
                <a16:creationId xmlns:a16="http://schemas.microsoft.com/office/drawing/2014/main" id="{E273C5CA-70CB-46E4-883A-41AFB4D45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735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10">
            <a:extLst>
              <a:ext uri="{FF2B5EF4-FFF2-40B4-BE49-F238E27FC236}">
                <a16:creationId xmlns:a16="http://schemas.microsoft.com/office/drawing/2014/main" id="{CE664AD0-A8F1-4FD5-AF7F-542A7D382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593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>
            <a:extLst>
              <a:ext uri="{FF2B5EF4-FFF2-40B4-BE49-F238E27FC236}">
                <a16:creationId xmlns:a16="http://schemas.microsoft.com/office/drawing/2014/main" id="{00FC080E-BF3F-40A2-82B6-32CE02B6F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449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12">
            <a:extLst>
              <a:ext uri="{FF2B5EF4-FFF2-40B4-BE49-F238E27FC236}">
                <a16:creationId xmlns:a16="http://schemas.microsoft.com/office/drawing/2014/main" id="{0832211F-BF10-416E-9581-B4C47F1A2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3">
            <a:extLst>
              <a:ext uri="{FF2B5EF4-FFF2-40B4-BE49-F238E27FC236}">
                <a16:creationId xmlns:a16="http://schemas.microsoft.com/office/drawing/2014/main" id="{C9FD3016-EE14-4F36-B01C-1B9627BE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449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Oval 14">
            <a:extLst>
              <a:ext uri="{FF2B5EF4-FFF2-40B4-BE49-F238E27FC236}">
                <a16:creationId xmlns:a16="http://schemas.microsoft.com/office/drawing/2014/main" id="{C3D3BAAC-5925-40AD-B656-9E0527BC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D247F10E-42C3-49AB-8621-176BBD54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59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105488" name="Text Box 16">
            <a:extLst>
              <a:ext uri="{FF2B5EF4-FFF2-40B4-BE49-F238E27FC236}">
                <a16:creationId xmlns:a16="http://schemas.microsoft.com/office/drawing/2014/main" id="{3386AD4E-E420-488D-A111-2632E996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449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105489" name="Text Box 17">
            <a:extLst>
              <a:ext uri="{FF2B5EF4-FFF2-40B4-BE49-F238E27FC236}">
                <a16:creationId xmlns:a16="http://schemas.microsoft.com/office/drawing/2014/main" id="{29CA6DB0-CF70-46B9-A4F3-0A6E3C64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3975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B348B00-6E5A-470D-8A39-6C9DF5A7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449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CB609091-5B67-433D-89CE-B4F3CC91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975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105492" name="Text Box 20">
            <a:extLst>
              <a:ext uri="{FF2B5EF4-FFF2-40B4-BE49-F238E27FC236}">
                <a16:creationId xmlns:a16="http://schemas.microsoft.com/office/drawing/2014/main" id="{7750ACCA-2548-41AB-8FEA-6924421C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259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7</a:t>
            </a:r>
          </a:p>
        </p:txBody>
      </p:sp>
      <p:sp>
        <p:nvSpPr>
          <p:cNvPr id="105493" name="Text Box 21">
            <a:extLst>
              <a:ext uri="{FF2B5EF4-FFF2-40B4-BE49-F238E27FC236}">
                <a16:creationId xmlns:a16="http://schemas.microsoft.com/office/drawing/2014/main" id="{3BDFA4B6-E028-4BCB-BE94-EA6864C44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689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1</a:t>
            </a:r>
          </a:p>
        </p:txBody>
      </p:sp>
      <p:sp>
        <p:nvSpPr>
          <p:cNvPr id="105494" name="Text Box 22">
            <a:extLst>
              <a:ext uri="{FF2B5EF4-FFF2-40B4-BE49-F238E27FC236}">
                <a16:creationId xmlns:a16="http://schemas.microsoft.com/office/drawing/2014/main" id="{CF11A67E-AD27-4D1B-B3C5-B3CCC700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4925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1</a:t>
            </a:r>
          </a:p>
        </p:txBody>
      </p:sp>
      <p:sp>
        <p:nvSpPr>
          <p:cNvPr id="105495" name="Text Box 23">
            <a:extLst>
              <a:ext uri="{FF2B5EF4-FFF2-40B4-BE49-F238E27FC236}">
                <a16:creationId xmlns:a16="http://schemas.microsoft.com/office/drawing/2014/main" id="{67B77CFF-9679-4159-A35E-AE5041B4F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6261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2</a:t>
            </a:r>
          </a:p>
        </p:txBody>
      </p:sp>
      <p:sp>
        <p:nvSpPr>
          <p:cNvPr id="105496" name="Text Box 24">
            <a:extLst>
              <a:ext uri="{FF2B5EF4-FFF2-40B4-BE49-F238E27FC236}">
                <a16:creationId xmlns:a16="http://schemas.microsoft.com/office/drawing/2014/main" id="{9AC753BE-94FB-4B03-B0E1-1766B37D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59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2</a:t>
            </a:r>
          </a:p>
        </p:txBody>
      </p:sp>
      <p:sp>
        <p:nvSpPr>
          <p:cNvPr id="105497" name="Text Box 25">
            <a:extLst>
              <a:ext uri="{FF2B5EF4-FFF2-40B4-BE49-F238E27FC236}">
                <a16:creationId xmlns:a16="http://schemas.microsoft.com/office/drawing/2014/main" id="{CBFABC3E-0719-4B32-ABCD-80D95998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59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8</a:t>
            </a:r>
          </a:p>
        </p:txBody>
      </p:sp>
      <p:graphicFrame>
        <p:nvGraphicFramePr>
          <p:cNvPr id="105498" name="Object 26">
            <a:extLst>
              <a:ext uri="{FF2B5EF4-FFF2-40B4-BE49-F238E27FC236}">
                <a16:creationId xmlns:a16="http://schemas.microsoft.com/office/drawing/2014/main" id="{190D1C9C-8F1B-4BDA-8DE6-67FD616FF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50" y="3435351"/>
          <a:ext cx="365125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83640" imgH="1825920" progId="Word.Document.8">
                  <p:embed/>
                </p:oleObj>
              </mc:Choice>
              <mc:Fallback>
                <p:oleObj name="Document" r:id="rId2" imgW="2483640" imgH="1825920" progId="Word.Document.8">
                  <p:embed/>
                  <p:pic>
                    <p:nvPicPr>
                      <p:cNvPr id="105498" name="Object 26">
                        <a:extLst>
                          <a:ext uri="{FF2B5EF4-FFF2-40B4-BE49-F238E27FC236}">
                            <a16:creationId xmlns:a16="http://schemas.microsoft.com/office/drawing/2014/main" id="{190D1C9C-8F1B-4BDA-8DE6-67FD616FF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435351"/>
                        <a:ext cx="365125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48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issues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Scalability</a:t>
            </a:r>
            <a:r>
              <a:rPr lang="en-US" sz="2800" dirty="0"/>
              <a:t>: scale to the number of networks</a:t>
            </a:r>
          </a:p>
          <a:p>
            <a:pPr lvl="1"/>
            <a:r>
              <a:rPr lang="en-US" sz="2400" dirty="0"/>
              <a:t>Routing table size</a:t>
            </a:r>
          </a:p>
          <a:p>
            <a:pPr lvl="1"/>
            <a:r>
              <a:rPr lang="en-US" sz="2400" dirty="0"/>
              <a:t>Routing messages</a:t>
            </a:r>
          </a:p>
          <a:p>
            <a:pPr lvl="1"/>
            <a:r>
              <a:rPr lang="en-US" sz="2400" dirty="0"/>
              <a:t>Time to converge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Free of </a:t>
            </a:r>
            <a:r>
              <a:rPr lang="en-US" sz="2800" dirty="0"/>
              <a:t>permanent/transient </a:t>
            </a:r>
            <a:r>
              <a:rPr lang="en-US" sz="2800" dirty="0">
                <a:solidFill>
                  <a:srgbClr val="FF0000"/>
                </a:solidFill>
              </a:rPr>
              <a:t>routing loops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Optimal</a:t>
            </a:r>
            <a:r>
              <a:rPr lang="en-US" sz="2800" dirty="0"/>
              <a:t> paths: hop count, type-of-service, quality-of-service, etc.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Security</a:t>
            </a:r>
          </a:p>
          <a:p>
            <a:r>
              <a:rPr lang="en-US" sz="2800" dirty="0"/>
              <a:t>Host mobility and perhaps router mobility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B76B-FFFE-41D0-905C-E0B13CE3B52E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25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10134600" cy="838200"/>
          </a:xfrm>
        </p:spPr>
        <p:txBody>
          <a:bodyPr>
            <a:normAutofit/>
          </a:bodyPr>
          <a:lstStyle/>
          <a:p>
            <a:r>
              <a:rPr lang="en-US" dirty="0"/>
              <a:t>Routing Information Protocol (RIP)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10244328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RIP is an implementation of the distance vector approach at the application level.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Common daemons used on the Unix systems are the programs </a:t>
            </a:r>
            <a:r>
              <a:rPr lang="en-US" sz="2400" dirty="0">
                <a:latin typeface="Courier New" pitchFamily="49" charset="0"/>
              </a:rPr>
              <a:t>routed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gated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RIP packets are carried over UDP and IP.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RIP implementations use hop count (the number of routers traversed) as the cost.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hop count of 16 is interpreted as infinity.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Each node is a RIP router, which is generally connected to a number of networks.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DE50A5-430B-49D7-9A78-CD2809D33AD7}" type="slidenum">
              <a:rPr lang="en-GB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RIP-1 messages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FFCFE9-BAD7-4E47-B123-46D84676AA53}" type="slidenum">
              <a:rPr lang="en-GB"/>
              <a:pPr/>
              <a:t>31</a:t>
            </a:fld>
            <a:endParaRPr lang="en-GB"/>
          </a:p>
        </p:txBody>
      </p:sp>
      <p:graphicFrame>
        <p:nvGraphicFramePr>
          <p:cNvPr id="12185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65355"/>
              </p:ext>
            </p:extLst>
          </p:nvPr>
        </p:nvGraphicFramePr>
        <p:xfrm>
          <a:off x="1447800" y="1714500"/>
          <a:ext cx="9296400" cy="480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438120" imgH="4920120" progId="Word.Document.8">
                  <p:embed/>
                </p:oleObj>
              </mc:Choice>
              <mc:Fallback>
                <p:oleObj name="Document" r:id="rId2" imgW="9438120" imgH="4920120" progId="Word.Document.8">
                  <p:embed/>
                  <p:pic>
                    <p:nvPicPr>
                      <p:cNvPr id="12185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9296400" cy="4808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10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7913-9EAB-4FE4-A8A1-0643184A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for distance vector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37A9-5621-4B88-82AB-700D780A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/>
          <a:lstStyle/>
          <a:p>
            <a:r>
              <a:rPr lang="en-US" sz="2800" dirty="0"/>
              <a:t>Internet routing is the “intelligence” of the network layer.</a:t>
            </a:r>
          </a:p>
          <a:p>
            <a:r>
              <a:rPr lang="en-US" sz="2800" dirty="0"/>
              <a:t>Distance vector routing has been deployed in the intra-domain routing protocols today.</a:t>
            </a:r>
          </a:p>
          <a:p>
            <a:r>
              <a:rPr lang="en-US" sz="2800" dirty="0"/>
              <a:t>However, it suffers from the slow convergence problem and it is prone to routing loops.</a:t>
            </a:r>
          </a:p>
          <a:p>
            <a:r>
              <a:rPr lang="en-US" sz="2800" dirty="0"/>
              <a:t>A number of additional mechanisms were added to the basic distance-vector routing, e.g., path vector, etc.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B2BC1-6EC8-4096-A02D-BA68CE9C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1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/>
              <a:t>Link state approach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29506"/>
            <a:ext cx="10207752" cy="4543278"/>
          </a:xfrm>
        </p:spPr>
        <p:txBody>
          <a:bodyPr>
            <a:normAutofit/>
          </a:bodyPr>
          <a:lstStyle/>
          <a:p>
            <a:r>
              <a:rPr lang="en-US" sz="2800" dirty="0"/>
              <a:t>In the DV approach, each router discovers the network topology through the distance vectors received from its neighbors.</a:t>
            </a:r>
          </a:p>
          <a:p>
            <a:r>
              <a:rPr lang="en-US" sz="2800" dirty="0"/>
              <a:t>In the LS approach, each router discovers the network topology through </a:t>
            </a:r>
            <a:r>
              <a:rPr lang="en-US" sz="2800" dirty="0">
                <a:solidFill>
                  <a:srgbClr val="FF0000"/>
                </a:solidFill>
              </a:rPr>
              <a:t>link state advertisements (LSAs)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Each router is responsible for discovering its neighbors and the states of the links between them and informs other routers.</a:t>
            </a:r>
          </a:p>
          <a:p>
            <a:pPr lvl="1"/>
            <a:r>
              <a:rPr lang="en-US" sz="2400" dirty="0"/>
              <a:t>Upon receiving all the link states, a router can form </a:t>
            </a:r>
            <a:r>
              <a:rPr lang="en-US" sz="2400" dirty="0">
                <a:solidFill>
                  <a:srgbClr val="FF0000"/>
                </a:solidFill>
              </a:rPr>
              <a:t>a local view of the entire network</a:t>
            </a:r>
            <a:r>
              <a:rPr lang="en-US" sz="24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56C5C5F-0F62-4281-82A7-9B0E3B19E07D}" type="slidenum">
              <a:rPr lang="en-GB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2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255776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/>
          <a:lstStyle/>
          <a:p>
            <a:r>
              <a:rPr lang="en-US" sz="2800" dirty="0"/>
              <a:t>Routers connected by point-to-point links</a:t>
            </a:r>
          </a:p>
          <a:p>
            <a:pPr lvl="1"/>
            <a:r>
              <a:rPr lang="en-US" sz="2400" dirty="0"/>
              <a:t>Networks connected to the routers are omitted.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Link states are generally asymmetric</a:t>
            </a:r>
            <a:r>
              <a:rPr lang="en-US" sz="2400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8AD83C-4E4C-44AE-9F68-7E8A19BCF860}" type="slidenum">
              <a:rPr lang="en-GB"/>
              <a:pPr/>
              <a:t>34</a:t>
            </a:fld>
            <a:endParaRPr lang="en-GB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2302"/>
              </p:ext>
            </p:extLst>
          </p:nvPr>
        </p:nvGraphicFramePr>
        <p:xfrm>
          <a:off x="2743200" y="3211512"/>
          <a:ext cx="6096000" cy="307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56360" imgH="2196360" progId="Visio.Drawing.11">
                  <p:embed/>
                </p:oleObj>
              </mc:Choice>
              <mc:Fallback>
                <p:oleObj name="VISIO" r:id="rId2" imgW="4356360" imgH="2196360" progId="Visio.Drawing.11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11512"/>
                        <a:ext cx="6096000" cy="3072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8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10320528" cy="685800"/>
          </a:xfrm>
        </p:spPr>
        <p:txBody>
          <a:bodyPr>
            <a:noAutofit/>
          </a:bodyPr>
          <a:lstStyle/>
          <a:p>
            <a:r>
              <a:rPr lang="en-US" dirty="0"/>
              <a:t>After exchanging LSAs with neighbors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19262"/>
            <a:ext cx="10058400" cy="4452938"/>
          </a:xfrm>
        </p:spPr>
        <p:txBody>
          <a:bodyPr>
            <a:normAutofit/>
          </a:bodyPr>
          <a:lstStyle/>
          <a:p>
            <a:r>
              <a:rPr lang="en-US" sz="2800" dirty="0"/>
              <a:t>For router 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589F4F-464B-4F22-8754-8D2B52F9D0B8}" type="slidenum">
              <a:rPr lang="en-GB"/>
              <a:pPr/>
              <a:t>35</a:t>
            </a:fld>
            <a:endParaRPr lang="en-GB"/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716743"/>
              </p:ext>
            </p:extLst>
          </p:nvPr>
        </p:nvGraphicFramePr>
        <p:xfrm>
          <a:off x="2971800" y="1854178"/>
          <a:ext cx="60198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456360" imgH="2556360" progId="Visio.Drawing.11">
                  <p:embed/>
                </p:oleObj>
              </mc:Choice>
              <mc:Fallback>
                <p:oleObj name="VISIO" r:id="rId2" imgW="3456360" imgH="2556360" progId="Visio.Drawing.11">
                  <p:embed/>
                  <p:pic>
                    <p:nvPicPr>
                      <p:cNvPr id="132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54178"/>
                        <a:ext cx="60198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30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After receiving all LSAs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After the protocol converges, the routers’ link state databases are identical.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430ABC9-B3E0-411E-9B40-17E60843F695}" type="slidenum">
              <a:rPr lang="en-GB"/>
              <a:pPr/>
              <a:t>36</a:t>
            </a:fld>
            <a:endParaRPr lang="en-GB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82243"/>
              </p:ext>
            </p:extLst>
          </p:nvPr>
        </p:nvGraphicFramePr>
        <p:xfrm>
          <a:off x="2667000" y="2457477"/>
          <a:ext cx="6858000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76360" imgH="2916360" progId="Visio.Drawing.11">
                  <p:embed/>
                </p:oleObj>
              </mc:Choice>
              <mc:Fallback>
                <p:oleObj name="VISIO" r:id="rId2" imgW="5076360" imgH="2916360" progId="Visio.Drawing.11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57477"/>
                        <a:ext cx="6858000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66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10134600" cy="1039368"/>
          </a:xfrm>
        </p:spPr>
        <p:txBody>
          <a:bodyPr>
            <a:noAutofit/>
          </a:bodyPr>
          <a:lstStyle/>
          <a:p>
            <a:r>
              <a:rPr lang="en-US" dirty="0"/>
              <a:t>Link state routing protocols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80680" y="1809032"/>
            <a:ext cx="10096919" cy="4463752"/>
          </a:xfrm>
        </p:spPr>
        <p:txBody>
          <a:bodyPr/>
          <a:lstStyle/>
          <a:p>
            <a:r>
              <a:rPr lang="en-US" sz="2800" dirty="0"/>
              <a:t>Therefore, there are two main parts in a link state routing </a:t>
            </a:r>
            <a:r>
              <a:rPr lang="en-US" sz="2400" dirty="0"/>
              <a:t>protocol.</a:t>
            </a:r>
          </a:p>
          <a:p>
            <a:pPr lvl="1"/>
            <a:r>
              <a:rPr lang="en-US" sz="2400" dirty="0"/>
              <a:t>(</a:t>
            </a:r>
            <a:r>
              <a:rPr lang="en-US" sz="2400" dirty="0">
                <a:solidFill>
                  <a:srgbClr val="0070C0"/>
                </a:solidFill>
              </a:rPr>
              <a:t>Topology dissemination</a:t>
            </a:r>
            <a:r>
              <a:rPr lang="en-US" sz="2400" dirty="0"/>
              <a:t>) Construct and maintain a consistent link state database in all routers.</a:t>
            </a:r>
          </a:p>
          <a:p>
            <a:pPr lvl="1"/>
            <a:r>
              <a:rPr lang="en-US" sz="2400" dirty="0"/>
              <a:t>(</a:t>
            </a:r>
            <a:r>
              <a:rPr lang="en-US" sz="2400" dirty="0">
                <a:solidFill>
                  <a:srgbClr val="0070C0"/>
                </a:solidFill>
              </a:rPr>
              <a:t>Route computation</a:t>
            </a:r>
            <a:r>
              <a:rPr lang="en-US" sz="2400" dirty="0"/>
              <a:t>) Each router computes minimum-cost paths to all destinations in the network.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D63B7-CA45-49DB-90E9-1672C445D918}" type="slidenum">
              <a:rPr lang="en-GB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2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Topology dissemination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10134600" cy="4520184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Neighbor discovery</a:t>
            </a:r>
          </a:p>
          <a:p>
            <a:pPr lvl="1"/>
            <a:r>
              <a:rPr lang="en-US" sz="2400" dirty="0"/>
              <a:t>Use Hello protocols to discover neighbors and to elect a designated router on a shared medium.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Bringing up adjacencies </a:t>
            </a:r>
            <a:r>
              <a:rPr lang="en-US" sz="2800" dirty="0"/>
              <a:t>in a point-to-point network</a:t>
            </a:r>
          </a:p>
          <a:p>
            <a:pPr lvl="1"/>
            <a:r>
              <a:rPr lang="en-US" sz="2400" dirty="0"/>
              <a:t>A set of protocols (database description, link state request/update) to synchronize the link state databases of the two routers</a:t>
            </a:r>
          </a:p>
          <a:p>
            <a:r>
              <a:rPr lang="en-US" sz="2800" dirty="0"/>
              <a:t>On a shared medium, a </a:t>
            </a:r>
            <a:r>
              <a:rPr lang="en-US" sz="2800" dirty="0">
                <a:solidFill>
                  <a:srgbClr val="0070C0"/>
                </a:solidFill>
              </a:rPr>
              <a:t>designated router </a:t>
            </a:r>
          </a:p>
          <a:p>
            <a:pPr lvl="1"/>
            <a:r>
              <a:rPr lang="en-US" sz="2400" dirty="0"/>
              <a:t>forms adjacency with other routers, and</a:t>
            </a:r>
          </a:p>
          <a:p>
            <a:pPr lvl="1"/>
            <a:r>
              <a:rPr lang="en-US" sz="2400" dirty="0"/>
              <a:t>responsible for advertising the link states.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38D79B-1882-400A-94E3-9A309405D803}" type="slidenum">
              <a:rPr lang="en-GB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2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212" y="745064"/>
            <a:ext cx="10058400" cy="1115911"/>
          </a:xfrm>
        </p:spPr>
        <p:txBody>
          <a:bodyPr>
            <a:normAutofit fontScale="90000"/>
          </a:bodyPr>
          <a:lstStyle/>
          <a:p>
            <a:r>
              <a:rPr lang="en-US" dirty="0"/>
              <a:t>Topology dissemination for shared medium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8A3DA30-B98D-48BE-A539-F645A114A28D}" type="slidenum">
              <a:rPr lang="en-GB"/>
              <a:pPr/>
              <a:t>39</a:t>
            </a:fld>
            <a:endParaRPr lang="en-GB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43403"/>
              </p:ext>
            </p:extLst>
          </p:nvPr>
        </p:nvGraphicFramePr>
        <p:xfrm>
          <a:off x="3886200" y="1600543"/>
          <a:ext cx="4378424" cy="50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36360" imgH="4176360" progId="Visio.Drawing.11">
                  <p:embed/>
                </p:oleObj>
              </mc:Choice>
              <mc:Fallback>
                <p:oleObj name="VISIO" r:id="rId2" imgW="3636360" imgH="4176360" progId="Visio.Drawing.11">
                  <p:embed/>
                  <p:pic>
                    <p:nvPicPr>
                      <p:cNvPr id="112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543"/>
                        <a:ext cx="4378424" cy="5028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</a:t>
            </a: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Centralized vs </a:t>
            </a:r>
            <a:r>
              <a:rPr lang="en-US" sz="2800" dirty="0">
                <a:solidFill>
                  <a:srgbClr val="0070C0"/>
                </a:solidFill>
              </a:rPr>
              <a:t>decentralized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central processor computes the routes.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Source-based vs </a:t>
            </a:r>
            <a:r>
              <a:rPr lang="en-US" sz="2800" dirty="0">
                <a:solidFill>
                  <a:srgbClr val="0070C0"/>
                </a:solidFill>
              </a:rPr>
              <a:t>hop-by-hop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E.g., source routing and destination-based routing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With or without </a:t>
            </a:r>
            <a:r>
              <a:rPr lang="en-US" sz="2800" dirty="0"/>
              <a:t>the global topological info.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E.g., OSPF vs RIP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Dynamic</a:t>
            </a:r>
            <a:r>
              <a:rPr lang="en-US" sz="2800" dirty="0"/>
              <a:t> (or state-dependent) vs static routing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IP routing vs ATM routing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Single-path</a:t>
            </a:r>
            <a:r>
              <a:rPr lang="en-US" sz="2800" dirty="0"/>
              <a:t> vs </a:t>
            </a:r>
            <a:r>
              <a:rPr lang="en-US" sz="2800" dirty="0">
                <a:solidFill>
                  <a:srgbClr val="0070C0"/>
                </a:solidFill>
              </a:rPr>
              <a:t>multiple path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13691F-9EEE-439D-BBD6-9448B0549468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65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7A93-4F51-56B1-45B8-541D5905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/>
              <a:t>Link state advertisements (RFC 2328)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29FD8-F737-9610-55E7-E5E778A1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3EB420-369A-1D30-1C75-0FC0D832C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9A733D-3ACD-A195-F370-52F000C5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66871"/>
            <a:ext cx="5257800" cy="51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0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5939-0E0E-90A4-F5CD-D16D1D08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72F7-FB6B-3007-0E46-044625DD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OSPF_point</a:t>
            </a:r>
            <a:r>
              <a:rPr lang="en-US" dirty="0"/>
              <a:t>-to-</a:t>
            </a:r>
            <a:r>
              <a:rPr lang="en-US" dirty="0" err="1"/>
              <a:t>point_adjacencies.cap</a:t>
            </a:r>
            <a:r>
              <a:rPr lang="en-US" dirty="0"/>
              <a:t> from </a:t>
            </a:r>
            <a:r>
              <a:rPr lang="en-US" dirty="0" err="1"/>
              <a:t>i</a:t>
            </a:r>
            <a:r>
              <a:rPr lang="en-US" dirty="0"/>
              <a:t>-Learning. </a:t>
            </a:r>
          </a:p>
          <a:p>
            <a:r>
              <a:rPr lang="en-US" dirty="0"/>
              <a:t>How many OSPF routers were there?</a:t>
            </a:r>
          </a:p>
          <a:p>
            <a:r>
              <a:rPr lang="en-US" dirty="0"/>
              <a:t>What is the destination IP address of these OSPF messages?</a:t>
            </a:r>
          </a:p>
          <a:p>
            <a:r>
              <a:rPr lang="en-US" dirty="0"/>
              <a:t>Take a look at a OSPF Update message. Find out the “links” that were advertised in the message.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2FC6-80CD-6E48-C289-4C3C7ECE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79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>
            <a:normAutofit/>
          </a:bodyPr>
          <a:lstStyle/>
          <a:p>
            <a:r>
              <a:rPr lang="en-US" dirty="0"/>
              <a:t>Link state advertisements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A link-state router </a:t>
            </a:r>
            <a:r>
              <a:rPr lang="en-US" sz="2800" dirty="0">
                <a:solidFill>
                  <a:srgbClr val="00B050"/>
                </a:solidFill>
              </a:rPr>
              <a:t>generates a link state advertisement</a:t>
            </a:r>
            <a:r>
              <a:rPr lang="en-US" sz="2800" dirty="0"/>
              <a:t> (LSA) when discovering</a:t>
            </a:r>
          </a:p>
          <a:p>
            <a:pPr lvl="1"/>
            <a:r>
              <a:rPr lang="en-US" sz="2400" dirty="0"/>
              <a:t>a new neighbor router, or</a:t>
            </a:r>
          </a:p>
          <a:p>
            <a:pPr lvl="1"/>
            <a:r>
              <a:rPr lang="en-US" sz="2400" dirty="0"/>
              <a:t>the cost of the link to an existing neighbor changes (including link failure).</a:t>
            </a:r>
          </a:p>
          <a:p>
            <a:r>
              <a:rPr lang="en-US" sz="2800" dirty="0"/>
              <a:t>The LSA describes the latest changes in the network topology and must be transmitted to all other routers as soon as possible.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Dissemination cannot be based on </a:t>
            </a:r>
            <a:r>
              <a:rPr lang="en-US" sz="2400">
                <a:solidFill>
                  <a:srgbClr val="00B050"/>
                </a:solidFill>
              </a:rPr>
              <a:t>the current routing </a:t>
            </a:r>
            <a:r>
              <a:rPr lang="en-US" sz="2400" dirty="0">
                <a:solidFill>
                  <a:srgbClr val="00B050"/>
                </a:solidFill>
              </a:rPr>
              <a:t>information</a:t>
            </a:r>
            <a:r>
              <a:rPr lang="en-US" sz="2400" dirty="0"/>
              <a:t>. Why not?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D6BDEE-AA99-463C-9F8A-B12D13DB7E5D}" type="slidenum">
              <a:rPr lang="en-GB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74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E84B-AE99-4C4C-9E47-24CAE2D8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59C3-A03B-442C-B864-F1E953BEE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/>
          <a:lstStyle/>
          <a:p>
            <a:r>
              <a:rPr lang="en-US" sz="2800" dirty="0"/>
              <a:t>If B fails, A needs to update the link state for A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B. </a:t>
            </a:r>
          </a:p>
          <a:p>
            <a:pPr lvl="1"/>
            <a:r>
              <a:rPr lang="en-US" sz="2400" dirty="0"/>
              <a:t>But the spanning tree computed based on the original topology </a:t>
            </a:r>
            <a:r>
              <a:rPr lang="en-US" sz="2400" dirty="0">
                <a:solidFill>
                  <a:srgbClr val="00B050"/>
                </a:solidFill>
              </a:rPr>
              <a:t>does not reach all nodes</a:t>
            </a:r>
            <a:r>
              <a:rPr lang="en-US" sz="2400" dirty="0"/>
              <a:t>.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DA36B-7E20-4DAD-BCCD-15B7381C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47F596-F336-4748-A12C-5353EE65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41955"/>
              </p:ext>
            </p:extLst>
          </p:nvPr>
        </p:nvGraphicFramePr>
        <p:xfrm>
          <a:off x="3657600" y="2995613"/>
          <a:ext cx="4724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46347" imgH="1525021" progId="Visio.Drawing.11">
                  <p:embed/>
                </p:oleObj>
              </mc:Choice>
              <mc:Fallback>
                <p:oleObj name="Visio" r:id="rId2" imgW="2446347" imgH="1525021" progId="Visio.Drawing.11">
                  <p:embed/>
                  <p:pic>
                    <p:nvPicPr>
                      <p:cNvPr id="149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95613"/>
                        <a:ext cx="4724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3EF08E-D9C0-1A0D-E1BC-BDD2AA064AEA}"/>
              </a:ext>
            </a:extLst>
          </p:cNvPr>
          <p:cNvCxnSpPr>
            <a:cxnSpLocks/>
          </p:cNvCxnSpPr>
          <p:nvPr/>
        </p:nvCxnSpPr>
        <p:spPr>
          <a:xfrm flipV="1">
            <a:off x="4114800" y="3505200"/>
            <a:ext cx="914400" cy="7620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1A20F-40F9-F963-4A6F-EE388389C7D8}"/>
              </a:ext>
            </a:extLst>
          </p:cNvPr>
          <p:cNvCxnSpPr>
            <a:cxnSpLocks/>
          </p:cNvCxnSpPr>
          <p:nvPr/>
        </p:nvCxnSpPr>
        <p:spPr>
          <a:xfrm flipV="1">
            <a:off x="5715000" y="3733800"/>
            <a:ext cx="685800" cy="17526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EDB9D0-8E96-54EB-3F31-5F3FA72EDE54}"/>
              </a:ext>
            </a:extLst>
          </p:cNvPr>
          <p:cNvCxnSpPr>
            <a:cxnSpLocks/>
          </p:cNvCxnSpPr>
          <p:nvPr/>
        </p:nvCxnSpPr>
        <p:spPr>
          <a:xfrm flipV="1">
            <a:off x="6705600" y="3757613"/>
            <a:ext cx="0" cy="1728787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62C209-74A0-E484-4E24-19107091712B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3505200"/>
            <a:ext cx="914400" cy="7620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FC131-3AA7-AEF1-3546-7BF072C096BA}"/>
              </a:ext>
            </a:extLst>
          </p:cNvPr>
          <p:cNvCxnSpPr>
            <a:cxnSpLocks/>
          </p:cNvCxnSpPr>
          <p:nvPr/>
        </p:nvCxnSpPr>
        <p:spPr>
          <a:xfrm>
            <a:off x="5715000" y="3411181"/>
            <a:ext cx="6096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14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>
            <a:normAutofit/>
          </a:bodyPr>
          <a:lstStyle/>
          <a:p>
            <a:r>
              <a:rPr lang="en-US" dirty="0"/>
              <a:t>Reliable flooding protocol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The advertising router floods an LSA to all other interfaces.</a:t>
            </a:r>
          </a:p>
          <a:p>
            <a:pPr lvl="1"/>
            <a:r>
              <a:rPr lang="en-US" sz="2400" dirty="0"/>
              <a:t>Other routers forward the LSA to all interfaces except the one that the LSA is received.</a:t>
            </a:r>
          </a:p>
          <a:p>
            <a:r>
              <a:rPr lang="en-US" sz="2800" dirty="0"/>
              <a:t>To ensure reliability, all LSAs are </a:t>
            </a:r>
            <a:r>
              <a:rPr lang="en-US" sz="2800" dirty="0">
                <a:solidFill>
                  <a:srgbClr val="FF0000"/>
                </a:solidFill>
              </a:rPr>
              <a:t>positive-acknowledged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checksum</a:t>
            </a:r>
            <a:r>
              <a:rPr lang="en-US" sz="2400" dirty="0"/>
              <a:t> is used to detect data corruption of an LSA, which covers the entire LSA except for some mutable fields.</a:t>
            </a:r>
          </a:p>
          <a:p>
            <a:pPr lvl="1"/>
            <a:r>
              <a:rPr lang="en-US" sz="2400" dirty="0"/>
              <a:t>The checksum is used both when the LSA is flooded and kept in the router’s database.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9DB421-70B6-4F7A-9580-586E932918B8}" type="slidenum">
              <a:rPr lang="en-GB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8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Packet storm prevention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/>
          <a:lstStyle/>
          <a:p>
            <a:r>
              <a:rPr lang="en-US" sz="2800" dirty="0"/>
              <a:t>To prevent packet storms from occurring, use some information to differentiate new LSAs from old LSAs.</a:t>
            </a:r>
          </a:p>
          <a:p>
            <a:pPr lvl="1"/>
            <a:r>
              <a:rPr lang="en-US" sz="2400" dirty="0"/>
              <a:t>Each router must </a:t>
            </a:r>
            <a:r>
              <a:rPr lang="en-US" sz="2400" dirty="0">
                <a:solidFill>
                  <a:srgbClr val="FF0000"/>
                </a:solidFill>
              </a:rPr>
              <a:t>keep the latest LSAs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LSAs that are not newer are discarded.</a:t>
            </a:r>
          </a:p>
          <a:p>
            <a:r>
              <a:rPr lang="en-US" sz="2800" dirty="0"/>
              <a:t>Differentiating between new and old LSAs</a:t>
            </a:r>
          </a:p>
          <a:p>
            <a:pPr lvl="1"/>
            <a:r>
              <a:rPr lang="en-US" sz="2400" dirty="0"/>
              <a:t>Timestamps with local and global meanings (stamped by the advertising  router).</a:t>
            </a:r>
          </a:p>
          <a:p>
            <a:pPr lvl="1"/>
            <a:r>
              <a:rPr lang="en-US" sz="2400" dirty="0"/>
              <a:t>A combination of sequence number (SN) and age.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24AD7BF-404E-421A-A2B8-AD5293AF996A}" type="slidenum">
              <a:rPr lang="en-GB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45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65AF-BCEE-5AC3-5B74-33902DE5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44168"/>
          </a:xfrm>
        </p:spPr>
        <p:txBody>
          <a:bodyPr/>
          <a:lstStyle/>
          <a:p>
            <a:r>
              <a:rPr lang="en-US" dirty="0"/>
              <a:t>LSAs’ sequence numbers and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7A03-CB22-6E87-0317-3C8AD326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A new LSA is indicated by a larger SN (the advertising  router increments the SN for every LSA it sends).</a:t>
            </a:r>
          </a:p>
          <a:p>
            <a:pPr lvl="1"/>
            <a:r>
              <a:rPr lang="en-US" sz="2400" dirty="0"/>
              <a:t>The age and other information may also be used when the SNs are identical.</a:t>
            </a:r>
          </a:p>
          <a:p>
            <a:r>
              <a:rPr lang="en-US" sz="2800" dirty="0"/>
              <a:t>Design of the sequence numbering</a:t>
            </a:r>
          </a:p>
          <a:p>
            <a:pPr lvl="1"/>
            <a:r>
              <a:rPr lang="en-US" sz="2400" dirty="0"/>
              <a:t>Circular SN space (SN wraparounds)</a:t>
            </a:r>
          </a:p>
          <a:p>
            <a:pPr lvl="1"/>
            <a:r>
              <a:rPr lang="en-US" sz="2400" dirty="0"/>
              <a:t>Linear SN space (no SN wraparounds).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2578F-2F5B-A20C-2E6A-C183C01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34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459C-FC09-B275-763D-D9E9353A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/>
          <a:lstStyle/>
          <a:p>
            <a:r>
              <a:rPr lang="en-US" dirty="0"/>
              <a:t>LSAs’ sequence numbers and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765F8-B6FC-6349-BB0D-FC308B87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/>
          <a:lstStyle/>
          <a:p>
            <a:r>
              <a:rPr lang="en-US" sz="2800" dirty="0"/>
              <a:t>The SN starts from some value, say 0 (this initial value may be negative).</a:t>
            </a:r>
          </a:p>
          <a:p>
            <a:pPr lvl="1"/>
            <a:r>
              <a:rPr lang="en-US" sz="2400" dirty="0"/>
              <a:t>The SN space should be large enough, say 32-bit SN space.</a:t>
            </a:r>
          </a:p>
          <a:p>
            <a:r>
              <a:rPr lang="en-US" sz="2800" dirty="0"/>
              <a:t>When attempting to increment the SN beyond the largest SN,</a:t>
            </a:r>
          </a:p>
          <a:p>
            <a:pPr lvl="1"/>
            <a:r>
              <a:rPr lang="en-US" sz="2400" dirty="0"/>
              <a:t>Prematurely age the LSA and reflooding it.</a:t>
            </a:r>
          </a:p>
          <a:p>
            <a:pPr lvl="1"/>
            <a:r>
              <a:rPr lang="en-US" sz="2400" dirty="0"/>
              <a:t>After receiving ACKs from all neighbor routers, send the LSA with the initial SN.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9F38A-4763-89CD-4724-7E5382FE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5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0770-E6AA-6E8E-3D66-FFEFF355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/>
              <a:t>Exercise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133C-504A-6561-A64E-F68D96C28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52600"/>
            <a:ext cx="10436352" cy="4419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u="none" strike="noStrike" baseline="0" dirty="0"/>
              <a:t>In a link-state routing protocol, a link failure has to be broadcasted to all other routers to update their link-state databases. A student, however, claims that it is not necessary to disseminate the link failure update to all routers. Instead, only the routers on the restoration path need to be updated. </a:t>
            </a:r>
            <a:r>
              <a:rPr lang="en-US" dirty="0"/>
              <a:t>The figure below</a:t>
            </a:r>
            <a:r>
              <a:rPr lang="en-US" b="0" i="0" u="none" strike="noStrike" baseline="0" dirty="0"/>
              <a:t> illustrates this student’s idea. The link between R1 and R2 fails, and the restoration path for R1-R2 is through R4. Therefore, only R1, R2, and R4 will update the link states for R1-R2 to “unreachable.” R3 and R5, on the other hand, are not aware of the link failure.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5EA4A-A25D-D04D-67CE-4DF117D1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03B9E-7D05-2100-339E-32BDA7C0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80821"/>
            <a:ext cx="5562600" cy="240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D2E95-C853-72ED-A985-EF8832BAE688}"/>
              </a:ext>
            </a:extLst>
          </p:cNvPr>
          <p:cNvSpPr txBox="1"/>
          <p:nvPr/>
        </p:nvSpPr>
        <p:spPr>
          <a:xfrm>
            <a:off x="7010400" y="4267200"/>
            <a:ext cx="403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/>
              <a:t>Use a simple example to illustrate that this scheme will result in a routing loop.</a:t>
            </a:r>
            <a:endParaRPr lang="en-US" sz="20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/>
              <a:t>Use a simple example to illustrate that this scheme will result in a non-shortest path.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25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Route computation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00808"/>
            <a:ext cx="10241280" cy="469999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Given the network topology, each router computes minimum-cost paths from itself to other destinations (a spanning tree).</a:t>
            </a:r>
          </a:p>
          <a:p>
            <a:pPr lvl="1"/>
            <a:r>
              <a:rPr lang="en-US" sz="2400" dirty="0"/>
              <a:t>Use any efficient single-source, shortest-path algorithms, such as </a:t>
            </a:r>
            <a:r>
              <a:rPr lang="en-US" sz="2400" dirty="0" err="1">
                <a:solidFill>
                  <a:srgbClr val="FF0000"/>
                </a:solidFill>
              </a:rPr>
              <a:t>Dijskstra’s</a:t>
            </a:r>
            <a:r>
              <a:rPr lang="en-US" sz="2400" dirty="0">
                <a:solidFill>
                  <a:srgbClr val="FF0000"/>
                </a:solidFill>
              </a:rPr>
              <a:t> algorithm</a:t>
            </a:r>
            <a:r>
              <a:rPr lang="en-US" sz="2400" dirty="0"/>
              <a:t>.</a:t>
            </a:r>
          </a:p>
          <a:p>
            <a:r>
              <a:rPr lang="en-US" sz="2800" dirty="0"/>
              <a:t>The link state can be based on any </a:t>
            </a:r>
            <a:r>
              <a:rPr lang="en-US" sz="2800" dirty="0">
                <a:solidFill>
                  <a:srgbClr val="FF0000"/>
                </a:solidFill>
              </a:rPr>
              <a:t>type of service </a:t>
            </a:r>
            <a:r>
              <a:rPr lang="en-US" sz="2800" dirty="0"/>
              <a:t>(TOS), such as delay, reliability, etc.</a:t>
            </a:r>
          </a:p>
          <a:p>
            <a:r>
              <a:rPr lang="en-US" sz="2800" dirty="0"/>
              <a:t>Compute routes for different TOS, and equal-cost paths for </a:t>
            </a:r>
            <a:r>
              <a:rPr lang="en-US" sz="2800" dirty="0">
                <a:solidFill>
                  <a:srgbClr val="FF0000"/>
                </a:solidFill>
              </a:rPr>
              <a:t>load balancing</a:t>
            </a:r>
            <a:r>
              <a:rPr lang="en-US" sz="2800" dirty="0"/>
              <a:t>.</a:t>
            </a:r>
          </a:p>
          <a:p>
            <a:r>
              <a:rPr lang="en-US" sz="2800" dirty="0"/>
              <a:t>The computed routes can be used in</a:t>
            </a:r>
            <a:r>
              <a:rPr lang="en-US" sz="2800" dirty="0">
                <a:solidFill>
                  <a:srgbClr val="FF0000"/>
                </a:solidFill>
              </a:rPr>
              <a:t> source routing or hop-by-hop routing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B7E538-E254-4C6D-A67C-65FF21801D04}" type="slidenum">
              <a:rPr lang="en-GB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5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020A-E967-49DF-B254-3302B38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6DFF-D928-498A-8A1B-7E1A6672A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Intra-domain routing (inside AS) vs inter-domain routing (inter-AS)</a:t>
            </a:r>
          </a:p>
          <a:p>
            <a:r>
              <a:rPr lang="en-US" sz="2800" dirty="0"/>
              <a:t>AS: Autonomous system (AS number or ASN)</a:t>
            </a:r>
          </a:p>
          <a:p>
            <a:r>
              <a:rPr lang="en-US" sz="2800" dirty="0"/>
              <a:t>Not all routers are equal.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Interior routers</a:t>
            </a:r>
            <a:r>
              <a:rPr lang="en-US" sz="2400" dirty="0"/>
              <a:t>: Only know how to route datagrams to destinations within the same AS.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Border routers</a:t>
            </a:r>
            <a:r>
              <a:rPr lang="en-US" sz="2400" dirty="0"/>
              <a:t>: Interface between its AS and other AS’s:</a:t>
            </a:r>
          </a:p>
          <a:p>
            <a:pPr lvl="2"/>
            <a:r>
              <a:rPr lang="en-US" sz="2000" dirty="0"/>
              <a:t>A </a:t>
            </a:r>
            <a:r>
              <a:rPr lang="en-US" sz="2000" u="sng" dirty="0" err="1">
                <a:solidFill>
                  <a:srgbClr val="FF0000"/>
                </a:solidFill>
              </a:rPr>
              <a:t>nonbackbone</a:t>
            </a:r>
            <a:r>
              <a:rPr lang="en-US" sz="2000" dirty="0">
                <a:solidFill>
                  <a:srgbClr val="FF0000"/>
                </a:solidFill>
              </a:rPr>
              <a:t> router </a:t>
            </a:r>
            <a:r>
              <a:rPr lang="en-US" sz="2000" dirty="0"/>
              <a:t>usually has a “default route” to another “more knowledgeable” router for “unknown destinations.”</a:t>
            </a:r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default-free router </a:t>
            </a:r>
            <a:r>
              <a:rPr lang="en-US" sz="2000" dirty="0"/>
              <a:t>is supposed to know every “IP network” in the Internet.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A743A-B74B-47F7-9705-278DFF3C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18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136648" y="1907430"/>
            <a:ext cx="8153400" cy="44958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157945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17000505-773D-40D0-9FC5-853DF15B00F9}" type="slidenum">
              <a:rPr lang="en-GB"/>
              <a:pPr/>
              <a:t>50</a:t>
            </a:fld>
            <a:endParaRPr lang="en-GB"/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4343400" y="3812430"/>
          <a:ext cx="5715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56360" imgH="2233080" progId="Visio.Drawing.11">
                  <p:embed/>
                </p:oleObj>
              </mc:Choice>
              <mc:Fallback>
                <p:oleObj name="VISIO" r:id="rId2" imgW="4356360" imgH="2233080" progId="Visio.Drawing.11">
                  <p:embed/>
                  <p:pic>
                    <p:nvPicPr>
                      <p:cNvPr id="120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2430"/>
                        <a:ext cx="57150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2133600" y="1526430"/>
          <a:ext cx="5638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3080" imgH="2196360" progId="Visio.Drawing.11">
                  <p:embed/>
                </p:oleObj>
              </mc:Choice>
              <mc:Fallback>
                <p:oleObj name="VISIO" r:id="rId4" imgW="4393080" imgH="2196360" progId="Visio.Drawing.11">
                  <p:embed/>
                  <p:pic>
                    <p:nvPicPr>
                      <p:cNvPr id="120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6430"/>
                        <a:ext cx="56388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38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The optimality principle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/>
          <a:lstStyle/>
          <a:p>
            <a:r>
              <a:rPr lang="en-US" sz="2800" dirty="0"/>
              <a:t>If router E is on the optimal path from router A to router D, then</a:t>
            </a:r>
          </a:p>
          <a:p>
            <a:pPr lvl="1"/>
            <a:r>
              <a:rPr lang="en-US" sz="2400" dirty="0"/>
              <a:t>the optimal path from router E to router D also falls along the same path.</a:t>
            </a:r>
          </a:p>
          <a:p>
            <a:r>
              <a:rPr lang="en-US" sz="2800" dirty="0"/>
              <a:t>Given that the link state databases are identical in all routers, each </a:t>
            </a:r>
            <a:r>
              <a:rPr lang="en-US" sz="2800" u="sng" dirty="0"/>
              <a:t>local</a:t>
            </a:r>
            <a:r>
              <a:rPr lang="en-US" sz="2800" dirty="0"/>
              <a:t> forwarding decision gives a </a:t>
            </a:r>
            <a:r>
              <a:rPr lang="en-US" sz="2800" u="sng" dirty="0"/>
              <a:t>globally</a:t>
            </a:r>
            <a:r>
              <a:rPr lang="en-US" sz="2800" dirty="0"/>
              <a:t> optimal path.</a:t>
            </a:r>
          </a:p>
          <a:p>
            <a:r>
              <a:rPr lang="en-US" sz="2800" dirty="0"/>
              <a:t>If the link state databases are not identical, can the routers forward packets on an optimal path?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037D743-58E0-4A21-A11C-9DE222AD77AB}" type="slidenum">
              <a:rPr lang="en-GB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57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shortest path first (OSPF) protocol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09800"/>
            <a:ext cx="9982200" cy="4114800"/>
          </a:xfrm>
        </p:spPr>
        <p:txBody>
          <a:bodyPr/>
          <a:lstStyle/>
          <a:p>
            <a:r>
              <a:rPr lang="en-US" sz="2800" dirty="0"/>
              <a:t>OSPF is an implementation of the link state approach.</a:t>
            </a:r>
          </a:p>
          <a:p>
            <a:r>
              <a:rPr lang="en-US" sz="2800" dirty="0"/>
              <a:t>OSPF calculates </a:t>
            </a:r>
            <a:r>
              <a:rPr lang="en-US" sz="2800" dirty="0">
                <a:solidFill>
                  <a:srgbClr val="FF0000"/>
                </a:solidFill>
              </a:rPr>
              <a:t>separate routes for each TOS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When several equal-cost routes to a destination exist, traffic is distributed equally among them.</a:t>
            </a:r>
          </a:p>
          <a:p>
            <a:pPr lvl="1"/>
            <a:r>
              <a:rPr lang="en-US" sz="2400" dirty="0"/>
              <a:t>The cost of a route is described by a single dimensionless metric.</a:t>
            </a:r>
          </a:p>
          <a:p>
            <a:r>
              <a:rPr lang="en-US" sz="2800" dirty="0"/>
              <a:t>OSPF allows sets of networks to be grouped together, i.e., </a:t>
            </a:r>
            <a:r>
              <a:rPr lang="en-US" sz="2800" dirty="0">
                <a:solidFill>
                  <a:srgbClr val="FF0000"/>
                </a:solidFill>
              </a:rPr>
              <a:t>areas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The topology of an area is hidden from outside.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052E0B-F193-4981-9516-1B6E3274BD7F}" type="slidenum">
              <a:rPr lang="en-GB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98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OSPF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72816"/>
            <a:ext cx="9982200" cy="4627984"/>
          </a:xfrm>
        </p:spPr>
        <p:txBody>
          <a:bodyPr/>
          <a:lstStyle/>
          <a:p>
            <a:r>
              <a:rPr lang="en-US" sz="2800" dirty="0"/>
              <a:t>OSPF enables the flexible configuration of IP subnets.  </a:t>
            </a:r>
          </a:p>
          <a:p>
            <a:pPr lvl="1"/>
            <a:r>
              <a:rPr lang="en-US" sz="2400" dirty="0"/>
              <a:t>Each route distributed by OSPF has a </a:t>
            </a:r>
            <a:r>
              <a:rPr lang="en-US" sz="2400" dirty="0">
                <a:solidFill>
                  <a:srgbClr val="FF0000"/>
                </a:solidFill>
              </a:rPr>
              <a:t>destination and mask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Two different subnets of the same IP network number may have different sizes.</a:t>
            </a:r>
          </a:p>
          <a:p>
            <a:r>
              <a:rPr lang="en-US" sz="2800" dirty="0"/>
              <a:t>All OSPF protocol exchanges are </a:t>
            </a:r>
            <a:r>
              <a:rPr lang="en-US" sz="2800" dirty="0">
                <a:solidFill>
                  <a:srgbClr val="FF0000"/>
                </a:solidFill>
              </a:rPr>
              <a:t>authenticated</a:t>
            </a:r>
            <a:r>
              <a:rPr lang="en-US" sz="2800" dirty="0"/>
              <a:t>.</a:t>
            </a:r>
          </a:p>
          <a:p>
            <a:r>
              <a:rPr lang="en-US" sz="2800" dirty="0"/>
              <a:t>Externally derived routing data is passed transparently throughout the OSPF network.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29EC04-18F1-45BB-AAF4-670E2B8F2FD6}" type="slidenum">
              <a:rPr lang="en-GB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80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An OSPF network example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cost is associated with the output side of each router interface.</a:t>
            </a:r>
          </a:p>
          <a:p>
            <a:r>
              <a:rPr lang="en-US" sz="2800" dirty="0"/>
              <a:t>Three kinds of nodes: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Router</a:t>
            </a:r>
            <a:r>
              <a:rPr lang="en-US" sz="2400" dirty="0"/>
              <a:t> (transit)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Network</a:t>
            </a:r>
            <a:r>
              <a:rPr lang="en-US" sz="2400" dirty="0"/>
              <a:t> (transit), e.g., N8 and N9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Stub network </a:t>
            </a:r>
            <a:r>
              <a:rPr lang="en-US" sz="2400" dirty="0"/>
              <a:t>(</a:t>
            </a:r>
            <a:r>
              <a:rPr lang="en-US" sz="2400" dirty="0" err="1"/>
              <a:t>nontransit</a:t>
            </a:r>
            <a:r>
              <a:rPr lang="en-US" sz="2400" dirty="0"/>
              <a:t>), e.g., N1 and N2</a:t>
            </a:r>
          </a:p>
          <a:p>
            <a:r>
              <a:rPr lang="en-US" sz="2800" dirty="0"/>
              <a:t>N3, 6, 8, 9 are </a:t>
            </a:r>
            <a:r>
              <a:rPr lang="en-US" sz="2800" dirty="0">
                <a:solidFill>
                  <a:srgbClr val="FF0000"/>
                </a:solidFill>
              </a:rPr>
              <a:t>broadcast networks</a:t>
            </a:r>
            <a:r>
              <a:rPr lang="en-US" sz="2800" dirty="0"/>
              <a:t>.</a:t>
            </a:r>
          </a:p>
          <a:p>
            <a:r>
              <a:rPr lang="en-US" sz="2800" dirty="0"/>
              <a:t>RT5 and RT7 are AS </a:t>
            </a:r>
            <a:r>
              <a:rPr lang="en-US" sz="2800" dirty="0">
                <a:solidFill>
                  <a:srgbClr val="FF0000"/>
                </a:solidFill>
              </a:rPr>
              <a:t>border routers</a:t>
            </a:r>
            <a:r>
              <a:rPr lang="en-US" sz="2800" dirty="0"/>
              <a:t>.</a:t>
            </a:r>
          </a:p>
          <a:p>
            <a:r>
              <a:rPr lang="en-US" sz="2800" dirty="0"/>
              <a:t>N12-N15 are </a:t>
            </a:r>
            <a:r>
              <a:rPr lang="en-US" sz="2800" dirty="0">
                <a:solidFill>
                  <a:srgbClr val="FF0000"/>
                </a:solidFill>
              </a:rPr>
              <a:t>external networks</a:t>
            </a:r>
            <a:r>
              <a:rPr lang="en-US" sz="2800" dirty="0"/>
              <a:t>, and the routes to N12 are advertised by both RT5 and RT7.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9254B5-EFDE-409A-A253-955BAF00C8C6}" type="slidenum">
              <a:rPr lang="en-GB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81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C5E356-2FBA-4FCF-88FE-AF5922E6DEEC}" type="slidenum">
              <a:rPr lang="en-GB"/>
              <a:pPr/>
              <a:t>55</a:t>
            </a:fld>
            <a:endParaRPr lang="en-GB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2743201" y="0"/>
          <a:ext cx="6245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16920" imgH="6944760" progId="Word.Document.8">
                  <p:embed/>
                </p:oleObj>
              </mc:Choice>
              <mc:Fallback>
                <p:oleObj name="Document" r:id="rId2" imgW="6316920" imgH="6944760" progId="Word.Document.8">
                  <p:embed/>
                  <p:pic>
                    <p:nvPicPr>
                      <p:cNvPr id="13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0"/>
                        <a:ext cx="62452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4514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4C965DE-8595-4F89-82EC-F1F5E3E9D81E}" type="slidenum">
              <a:rPr lang="en-GB"/>
              <a:pPr/>
              <a:t>56</a:t>
            </a:fld>
            <a:endParaRPr lang="en-GB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693048"/>
              </p:ext>
            </p:extLst>
          </p:nvPr>
        </p:nvGraphicFramePr>
        <p:xfrm>
          <a:off x="1828800" y="180976"/>
          <a:ext cx="7620000" cy="660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748040" progId="Word.Document.8">
                  <p:embed/>
                </p:oleObj>
              </mc:Choice>
              <mc:Fallback>
                <p:oleObj name="Document" r:id="rId2" imgW="5486400" imgH="4748040" progId="Word.Document.8">
                  <p:embed/>
                  <p:pic>
                    <p:nvPicPr>
                      <p:cNvPr id="140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0976"/>
                        <a:ext cx="7620000" cy="660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59AEE5-5E9D-A664-1F34-B044BBEFDD8F}"/>
                  </a:ext>
                </a:extLst>
              </p14:cNvPr>
              <p14:cNvContentPartPr/>
              <p14:nvPr/>
            </p14:nvContentPartPr>
            <p14:xfrm>
              <a:off x="5234871" y="235693"/>
              <a:ext cx="918720" cy="10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59AEE5-5E9D-A664-1F34-B044BBEFDD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871" y="92053"/>
                <a:ext cx="10623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D48094-3DCE-E805-FABE-847449D25BDE}"/>
                  </a:ext>
                </a:extLst>
              </p14:cNvPr>
              <p14:cNvContentPartPr/>
              <p14:nvPr/>
            </p14:nvContentPartPr>
            <p14:xfrm>
              <a:off x="2818191" y="2652484"/>
              <a:ext cx="257760" cy="113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D48094-3DCE-E805-FABE-847449D25B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6191" y="2508844"/>
                <a:ext cx="401400" cy="14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696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7032"/>
            <a:ext cx="10134600" cy="1267968"/>
          </a:xfrm>
        </p:spPr>
        <p:txBody>
          <a:bodyPr>
            <a:noAutofit/>
          </a:bodyPr>
          <a:lstStyle/>
          <a:p>
            <a:r>
              <a:rPr lang="en-US" dirty="0"/>
              <a:t>Link state representations: routers and LANs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F119E2-26E8-4A1D-B285-489ADECB5105}" type="slidenum">
              <a:rPr lang="en-GB"/>
              <a:pPr/>
              <a:t>57</a:t>
            </a:fld>
            <a:endParaRPr lang="en-GB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861234"/>
              </p:ext>
            </p:extLst>
          </p:nvPr>
        </p:nvGraphicFramePr>
        <p:xfrm>
          <a:off x="1524000" y="2330704"/>
          <a:ext cx="87630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93720" imgH="1782000" progId="Word.Document.8">
                  <p:embed/>
                </p:oleObj>
              </mc:Choice>
              <mc:Fallback>
                <p:oleObj name="Document" r:id="rId2" imgW="4293720" imgH="1782000" progId="Word.Document.8">
                  <p:embed/>
                  <p:pic>
                    <p:nvPicPr>
                      <p:cNvPr id="141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30704"/>
                        <a:ext cx="87630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452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10287000" cy="1039368"/>
          </a:xfrm>
        </p:spPr>
        <p:txBody>
          <a:bodyPr>
            <a:normAutofit/>
          </a:bodyPr>
          <a:lstStyle/>
          <a:p>
            <a:r>
              <a:rPr lang="en-US" dirty="0"/>
              <a:t>Shortest-path tree rooted at RT6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10210800" cy="4625848"/>
          </a:xfrm>
        </p:spPr>
        <p:txBody>
          <a:bodyPr>
            <a:normAutofit/>
          </a:bodyPr>
          <a:lstStyle/>
          <a:p>
            <a:r>
              <a:rPr lang="en-US" sz="2800" dirty="0"/>
              <a:t>A shortest path tree to the 11 routers, 15 networks, one host and </a:t>
            </a:r>
            <a:r>
              <a:rPr lang="en-US" sz="2800" dirty="0" err="1"/>
              <a:t>Ia</a:t>
            </a:r>
            <a:r>
              <a:rPr lang="en-US" sz="2800" dirty="0"/>
              <a:t> and </a:t>
            </a:r>
            <a:r>
              <a:rPr lang="en-US" sz="2800" dirty="0" err="1"/>
              <a:t>Ib</a:t>
            </a:r>
            <a:r>
              <a:rPr lang="en-US" sz="2800" dirty="0"/>
              <a:t> for the point-to-point link RT6-RT10.</a:t>
            </a:r>
          </a:p>
          <a:p>
            <a:r>
              <a:rPr lang="en-US" sz="2800" dirty="0"/>
              <a:t>Links without labels have costs of 0, e.g., N3 to R1, 2, 4.</a:t>
            </a:r>
          </a:p>
          <a:p>
            <a:r>
              <a:rPr lang="en-US" sz="2800" dirty="0"/>
              <a:t>RT6 has a link to address </a:t>
            </a:r>
            <a:r>
              <a:rPr lang="en-US" sz="2800" dirty="0" err="1"/>
              <a:t>Ib</a:t>
            </a:r>
            <a:r>
              <a:rPr lang="en-US" sz="2800" dirty="0"/>
              <a:t> (destination) and another link to RT10 (transit).</a:t>
            </a:r>
          </a:p>
          <a:p>
            <a:pPr lvl="1"/>
            <a:r>
              <a:rPr lang="en-US" sz="2400" dirty="0"/>
              <a:t>Numbered vs unnumbered point-to-point links</a:t>
            </a:r>
          </a:p>
          <a:p>
            <a:r>
              <a:rPr lang="en-US" sz="2800" dirty="0"/>
              <a:t>RT10 uses RT7 to reach external network N12.</a:t>
            </a:r>
          </a:p>
          <a:p>
            <a:r>
              <a:rPr lang="en-US" sz="2800" dirty="0"/>
              <a:t>Only the next hop to the destination is used in the IP forwarding.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8277F6-E9EB-4E4A-B76B-299483F90CE0}" type="slidenum">
              <a:rPr lang="en-GB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54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A38FE3-5A35-4A1C-A97E-A9B8B8528CC3}" type="slidenum">
              <a:rPr lang="en-GB"/>
              <a:pPr/>
              <a:t>59</a:t>
            </a:fld>
            <a:endParaRPr lang="en-GB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752600" y="41276"/>
          <a:ext cx="784860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748040" progId="Word.Document.8">
                  <p:embed/>
                </p:oleObj>
              </mc:Choice>
              <mc:Fallback>
                <p:oleObj name="Document" r:id="rId2" imgW="5486400" imgH="4748040" progId="Word.Document.8">
                  <p:embed/>
                  <p:pic>
                    <p:nvPicPr>
                      <p:cNvPr id="142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276"/>
                        <a:ext cx="784860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85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6EB7-839E-49EA-93A6-2B3AB593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D3BF-E0BD-4C56-B3E7-596F4EB9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Autonomous system </a:t>
            </a:r>
            <a:r>
              <a:rPr lang="en-US" sz="2800" dirty="0"/>
              <a:t>(AS): A set of networking resources governed by a single administrative authority.</a:t>
            </a:r>
          </a:p>
          <a:p>
            <a:r>
              <a:rPr lang="en-US" sz="2800" dirty="0"/>
              <a:t>AS’s can be classified into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Stub AS</a:t>
            </a:r>
            <a:r>
              <a:rPr lang="en-US" sz="2400" dirty="0"/>
              <a:t>: has only a single connection to one other AS, and it only carries local traffic.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Multihomed AS</a:t>
            </a:r>
            <a:r>
              <a:rPr lang="en-US" sz="2400" dirty="0"/>
              <a:t>: has connections to more than one other AS, but refuses to carry transit traffic.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Transit AS</a:t>
            </a:r>
            <a:r>
              <a:rPr lang="en-US" sz="2400" dirty="0"/>
              <a:t>: has connections to more than one other AS, and is designed to carry both transit and local traffic.</a:t>
            </a:r>
          </a:p>
          <a:p>
            <a:r>
              <a:rPr lang="en-US" sz="2800" dirty="0"/>
              <a:t>AS number: </a:t>
            </a:r>
            <a:r>
              <a:rPr lang="en-US" sz="2800" dirty="0">
                <a:solidFill>
                  <a:srgbClr val="FF0000"/>
                </a:solidFill>
              </a:rPr>
              <a:t>1659 for </a:t>
            </a:r>
            <a:r>
              <a:rPr lang="en-US" sz="2800" dirty="0" err="1">
                <a:solidFill>
                  <a:srgbClr val="FF0000"/>
                </a:solidFill>
              </a:rPr>
              <a:t>TANet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4616 for </a:t>
            </a:r>
            <a:r>
              <a:rPr lang="en-US" sz="2800" dirty="0" err="1">
                <a:solidFill>
                  <a:srgbClr val="FF0000"/>
                </a:solidFill>
              </a:rPr>
              <a:t>PolyU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Nodes: AS; links: peer-peer, provider-consumer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1E1E8-C63F-4B2F-A38D-B7F7FC5F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47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026" y="768098"/>
            <a:ext cx="10020758" cy="609600"/>
          </a:xfrm>
        </p:spPr>
        <p:txBody>
          <a:bodyPr>
            <a:noAutofit/>
          </a:bodyPr>
          <a:lstStyle/>
          <a:p>
            <a:r>
              <a:rPr lang="en-US" dirty="0"/>
              <a:t>RT6’s forwarding table for internal destinations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C94B49-6465-434C-A90D-DDFD12136952}" type="slidenum">
              <a:rPr lang="en-GB"/>
              <a:pPr/>
              <a:t>60</a:t>
            </a:fld>
            <a:endParaRPr lang="en-GB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37328"/>
              </p:ext>
            </p:extLst>
          </p:nvPr>
        </p:nvGraphicFramePr>
        <p:xfrm>
          <a:off x="2614305" y="1981200"/>
          <a:ext cx="6934200" cy="523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68951" imgH="2449707" progId="Word.Document.8">
                  <p:embed/>
                </p:oleObj>
              </mc:Choice>
              <mc:Fallback>
                <p:oleObj name="Document" r:id="rId2" imgW="2868951" imgH="2449707" progId="Word.Document.8">
                  <p:embed/>
                  <p:pic>
                    <p:nvPicPr>
                      <p:cNvPr id="144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305" y="1981200"/>
                        <a:ext cx="6934200" cy="523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91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439400" cy="1143000"/>
          </a:xfrm>
        </p:spPr>
        <p:txBody>
          <a:bodyPr>
            <a:noAutofit/>
          </a:bodyPr>
          <a:lstStyle/>
          <a:p>
            <a:r>
              <a:rPr lang="en-US" dirty="0"/>
              <a:t>RT6’s forwarding table for internal destinations</a:t>
            </a:r>
            <a:endParaRPr lang="en-GB" dirty="0"/>
          </a:p>
        </p:txBody>
      </p:sp>
      <p:graphicFrame>
        <p:nvGraphicFramePr>
          <p:cNvPr id="152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92186"/>
              </p:ext>
            </p:extLst>
          </p:nvPr>
        </p:nvGraphicFramePr>
        <p:xfrm>
          <a:off x="2895600" y="2590800"/>
          <a:ext cx="5903913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59775" imgH="2096739" progId="Word.Document.8">
                  <p:embed/>
                </p:oleObj>
              </mc:Choice>
              <mc:Fallback>
                <p:oleObj name="Document" r:id="rId2" imgW="6659775" imgH="2096739" progId="Word.Document.8">
                  <p:embed/>
                  <p:pic>
                    <p:nvPicPr>
                      <p:cNvPr id="152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5903913" cy="185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060E4-B157-4F4A-A899-CD6A3BFCEFFE}" type="slidenum">
              <a:rPr lang="en-GB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52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5EEB-EBA1-4628-83C1-0EE2C41D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Exercise 11</a:t>
            </a:r>
          </a:p>
        </p:txBody>
      </p:sp>
      <p:pic>
        <p:nvPicPr>
          <p:cNvPr id="6" name="Content Placeholder 5" descr="A close up of a clock&#10;&#10;Description automatically generated">
            <a:extLst>
              <a:ext uri="{FF2B5EF4-FFF2-40B4-BE49-F238E27FC236}">
                <a16:creationId xmlns:a16="http://schemas.microsoft.com/office/drawing/2014/main" id="{2353C509-5A04-4241-B586-8AA43F1B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9242169" cy="4665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77D55-1A61-46A2-9233-D463EC63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026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OSPF areas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OSPF uses the concept of areas to define the routing environment.</a:t>
            </a:r>
          </a:p>
          <a:p>
            <a:pPr lvl="1"/>
            <a:r>
              <a:rPr lang="en-US" sz="2400" dirty="0"/>
              <a:t>An area is a logical collection of networks, identified by a 32-bit ID.</a:t>
            </a:r>
          </a:p>
          <a:p>
            <a:pPr lvl="1"/>
            <a:r>
              <a:rPr lang="en-US" sz="2400" dirty="0"/>
              <a:t>All routers belonging to the same area disclose complete information about all networks within that area.</a:t>
            </a:r>
          </a:p>
          <a:p>
            <a:pPr lvl="1"/>
            <a:r>
              <a:rPr lang="en-US" sz="2400" dirty="0"/>
              <a:t>There is a special area that must be defined for all OSPF domains---the backbone area (0.0.0.0).</a:t>
            </a:r>
          </a:p>
          <a:p>
            <a:r>
              <a:rPr lang="en-US" sz="2800" dirty="0"/>
              <a:t>The backbone is responsible for distributing routing information between areas.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EA16426-5353-4170-8875-E7F3F2F10F9C}" type="slidenum">
              <a:rPr lang="en-GB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88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Inter-area routing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>
            <a:noAutofit/>
          </a:bodyPr>
          <a:lstStyle/>
          <a:p>
            <a:r>
              <a:rPr lang="en-US" sz="2800" dirty="0"/>
              <a:t>Internal, area border, backbone, AS boundary routers</a:t>
            </a:r>
          </a:p>
          <a:p>
            <a:r>
              <a:rPr lang="en-US" sz="2800" dirty="0"/>
              <a:t>Inter-area routing: from a source to</a:t>
            </a:r>
          </a:p>
          <a:p>
            <a:pPr lvl="1"/>
            <a:r>
              <a:rPr lang="en-US" sz="2400" dirty="0"/>
              <a:t>an area border router to</a:t>
            </a:r>
          </a:p>
          <a:p>
            <a:pPr lvl="1"/>
            <a:r>
              <a:rPr lang="en-US" sz="2400" dirty="0"/>
              <a:t>a backbone path between the source and destination areas to</a:t>
            </a:r>
          </a:p>
          <a:p>
            <a:pPr lvl="1"/>
            <a:r>
              <a:rPr lang="en-US" sz="2400" dirty="0"/>
              <a:t>another intra-area path to the destination</a:t>
            </a:r>
          </a:p>
          <a:p>
            <a:r>
              <a:rPr lang="en-US" sz="2800" dirty="0"/>
              <a:t>The correct area border to use for exiting the source area is chosen exactly the same way as how external routers are chosen (e.g., N12).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0D5CA51-054B-45AF-8CC1-D0AAD1FD1C27}" type="slidenum">
              <a:rPr lang="en-GB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03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725269-A4A6-4EE3-AE70-682773998D3B}" type="slidenum">
              <a:rPr lang="en-GB"/>
              <a:pPr/>
              <a:t>65</a:t>
            </a:fld>
            <a:endParaRPr lang="en-GB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2842592" y="110952"/>
          <a:ext cx="6781800" cy="670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29440" imgH="7943760" progId="Word.Document.8">
                  <p:embed/>
                </p:oleObj>
              </mc:Choice>
              <mc:Fallback>
                <p:oleObj name="Document" r:id="rId2" imgW="8029440" imgH="7943760" progId="Word.Document.8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592" y="110952"/>
                        <a:ext cx="6781800" cy="670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701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>
            <a:noAutofit/>
          </a:bodyPr>
          <a:lstStyle/>
          <a:p>
            <a:r>
              <a:rPr lang="en-US" dirty="0"/>
              <a:t>Advertising link states into Area 1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Internal destinations: N1-N4</a:t>
            </a:r>
          </a:p>
          <a:p>
            <a:r>
              <a:rPr lang="en-US" sz="2800" dirty="0"/>
              <a:t>Area border routers RT3 and RT4 advertise into Area 1 the distances to all destinations external to the area.</a:t>
            </a:r>
          </a:p>
          <a:p>
            <a:r>
              <a:rPr lang="en-US" sz="2800" dirty="0"/>
              <a:t>RT3 and RT4 must also advertise into Area 1 the locations of the AS boundary routers RT5 and RT7.</a:t>
            </a:r>
          </a:p>
          <a:p>
            <a:r>
              <a:rPr lang="en-US" sz="2800" dirty="0"/>
              <a:t>Finally, external advertisements from RT5 and RT7 are flooded throughout the entire AS, including Area 1.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BA845A-7602-4E99-A6A0-9386F4623089}" type="slidenum">
              <a:rPr lang="en-GB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23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A49B44-4D13-4454-AB33-95A5A1D3818A}" type="slidenum">
              <a:rPr lang="en-GB"/>
              <a:pPr/>
              <a:t>67</a:t>
            </a:fld>
            <a:endParaRPr lang="en-GB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846263" y="231776"/>
          <a:ext cx="4121150" cy="634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17560" imgH="4028400" progId="Word.Document.8">
                  <p:embed/>
                </p:oleObj>
              </mc:Choice>
              <mc:Fallback>
                <p:oleObj name="Document" r:id="rId2" imgW="2617560" imgH="4028400" progId="Word.Document.8">
                  <p:embed/>
                  <p:pic>
                    <p:nvPicPr>
                      <p:cNvPr id="14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31776"/>
                        <a:ext cx="4121150" cy="634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5867400" y="228600"/>
          <a:ext cx="4364038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957040" imgH="4491720" progId="Word.Document.8">
                  <p:embed/>
                </p:oleObj>
              </mc:Choice>
              <mc:Fallback>
                <p:oleObj name="Document" r:id="rId4" imgW="2957040" imgH="4491720" progId="Word.Document.8">
                  <p:embed/>
                  <p:pic>
                    <p:nvPicPr>
                      <p:cNvPr id="14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8600"/>
                        <a:ext cx="4364038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175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A49B44-4D13-4454-AB33-95A5A1D3818A}" type="slidenum">
              <a:rPr lang="en-GB"/>
              <a:pPr/>
              <a:t>68</a:t>
            </a:fld>
            <a:endParaRPr lang="en-GB" dirty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846263" y="231776"/>
          <a:ext cx="4121150" cy="634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17560" imgH="4028400" progId="Word.Document.8">
                  <p:embed/>
                </p:oleObj>
              </mc:Choice>
              <mc:Fallback>
                <p:oleObj name="Document" r:id="rId2" imgW="2617560" imgH="4028400" progId="Word.Document.8">
                  <p:embed/>
                  <p:pic>
                    <p:nvPicPr>
                      <p:cNvPr id="14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31776"/>
                        <a:ext cx="4121150" cy="634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5867400" y="228600"/>
          <a:ext cx="4364038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957040" imgH="4491720" progId="Word.Document.8">
                  <p:embed/>
                </p:oleObj>
              </mc:Choice>
              <mc:Fallback>
                <p:oleObj name="Document" r:id="rId4" imgW="2957040" imgH="4491720" progId="Word.Document.8">
                  <p:embed/>
                  <p:pic>
                    <p:nvPicPr>
                      <p:cNvPr id="14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8600"/>
                        <a:ext cx="4364038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749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7A7F-044E-4D21-910C-6BF4BA3B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4A02-A8AE-41BA-9146-F3B69D493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81200"/>
            <a:ext cx="100584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Considering the backbone database on the last slide, draw a spanning tree rooted at RT6 for only internal networks (i.e., N1-N4, N6-N8, and N9-N11) which is the result of running the OSPF protocol.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C65E5-229B-4080-A23B-B864B4E0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1DD0-B964-43B9-B652-9F5FE04E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CABE-F59C-4DFA-95B6-DA755255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Traceroute to 103.16.128.2 and find out how many </a:t>
            </a:r>
            <a:r>
              <a:rPr lang="en-US" sz="2800" dirty="0" err="1"/>
              <a:t>ASes</a:t>
            </a:r>
            <a:r>
              <a:rPr lang="en-US" sz="2800" dirty="0"/>
              <a:t> are involved. Find out their ASNs.</a:t>
            </a:r>
          </a:p>
          <a:p>
            <a:r>
              <a:rPr lang="en-US" sz="2800" dirty="0"/>
              <a:t>These tools are useful:</a:t>
            </a:r>
          </a:p>
          <a:p>
            <a:pPr lvl="1"/>
            <a:r>
              <a:rPr lang="en-US" sz="2400" dirty="0">
                <a:hlinkClick r:id="rId2"/>
              </a:rPr>
              <a:t>http://whois.tanet.edu.tw/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https://www.whatismyip.com/ip-whois-lookup/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https://hackertarget.com/as-ip-lookup/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https://www.ipvoid.com/ip-to-asn/</a:t>
            </a:r>
            <a:r>
              <a:rPr lang="en-US" sz="2400" dirty="0"/>
              <a:t> (use this for IP</a:t>
            </a:r>
            <a:r>
              <a:rPr lang="en-US" sz="2400" dirty="0">
                <a:sym typeface="Wingdings" panose="05000000000000000000" pitchFamily="2" charset="2"/>
              </a:rPr>
              <a:t>ASN)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0514-9195-4060-B0AF-0BB054F8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03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1BA2-D27F-4473-A6D4-0FAFC5FF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for link state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7F9A-C124-4BA5-9781-1DC630F7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LS protocols have been deployed for intra-domain routing, such as IS-IS and OSPF.</a:t>
            </a:r>
          </a:p>
          <a:p>
            <a:r>
              <a:rPr lang="en-US" sz="2800" dirty="0"/>
              <a:t>LS protocols rely on reliable mechanisms to update link states of the network in all routers.</a:t>
            </a:r>
          </a:p>
          <a:p>
            <a:r>
              <a:rPr lang="en-US" sz="2800" dirty="0"/>
              <a:t>Compared with the DV approach, LS protocols are more complex to design and also more difficult to manage.</a:t>
            </a:r>
          </a:p>
          <a:p>
            <a:r>
              <a:rPr lang="en-US" sz="2800" dirty="0"/>
              <a:t>While the LS approach scales better than the DV approach, the LS still cannot be used in interdomain routing.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5EFBE-4DD4-453B-BE1F-A271D385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25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9673-4C0F-49BD-8F01-E09F8ED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Interdomain routing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6C824B1-687A-4056-B318-16679FEF6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32" y="1905000"/>
            <a:ext cx="7992736" cy="3346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A750E-EDC4-49A1-90A8-3AE1E43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C3B7E-5E49-4A6F-AB3C-E4FFA1501F7C}"/>
              </a:ext>
            </a:extLst>
          </p:cNvPr>
          <p:cNvSpPr txBox="1"/>
          <p:nvPr/>
        </p:nvSpPr>
        <p:spPr>
          <a:xfrm>
            <a:off x="3505200" y="5688938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https://dzone.com/articles/introduction-of-bgp</a:t>
            </a:r>
          </a:p>
        </p:txBody>
      </p:sp>
    </p:spTree>
    <p:extLst>
      <p:ext uri="{BB962C8B-B14F-4D97-AF65-F5344CB8AC3E}">
        <p14:creationId xmlns:p14="http://schemas.microsoft.com/office/powerpoint/2010/main" val="295216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for interdomain routing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76501"/>
            <a:ext cx="10058400" cy="3996283"/>
          </a:xfrm>
        </p:spPr>
        <p:txBody>
          <a:bodyPr>
            <a:normAutofit/>
          </a:bodyPr>
          <a:lstStyle/>
          <a:p>
            <a:r>
              <a:rPr lang="en-US" sz="2800" dirty="0"/>
              <a:t>Accuracy</a:t>
            </a:r>
          </a:p>
          <a:p>
            <a:pPr lvl="1"/>
            <a:r>
              <a:rPr lang="en-US" sz="2400" dirty="0"/>
              <a:t>Accurately reflect the forwarding states of the network (e.g., avoiding forwarding loops)</a:t>
            </a:r>
          </a:p>
          <a:p>
            <a:pPr lvl="1"/>
            <a:r>
              <a:rPr lang="en-US" sz="2400" dirty="0"/>
              <a:t>Local changes in physical networks or policies cause the routing system to </a:t>
            </a:r>
            <a:r>
              <a:rPr lang="en-US" sz="2400" dirty="0" err="1"/>
              <a:t>recompute</a:t>
            </a:r>
            <a:r>
              <a:rPr lang="en-US" sz="2400" dirty="0"/>
              <a:t> the new routing states. </a:t>
            </a:r>
          </a:p>
          <a:p>
            <a:r>
              <a:rPr lang="en-US" sz="2800" dirty="0"/>
              <a:t>Scalability</a:t>
            </a:r>
          </a:p>
          <a:p>
            <a:pPr lvl="1"/>
            <a:r>
              <a:rPr lang="en-US" sz="2400" dirty="0"/>
              <a:t>Static nature: the number of routing entries, the number of AS, etc.</a:t>
            </a:r>
          </a:p>
          <a:p>
            <a:pPr lvl="1"/>
            <a:r>
              <a:rPr lang="en-US" sz="2400" dirty="0"/>
              <a:t>Dynamic nature: routing update rates, adding and withdrawing routes, etc.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5893568-A38E-4B92-B91A-2A4A479C774F}" type="slidenum">
              <a:rPr lang="en-GB"/>
              <a:pPr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234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for interdomain routing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2264346"/>
            <a:ext cx="10058400" cy="4060254"/>
          </a:xfrm>
        </p:spPr>
        <p:txBody>
          <a:bodyPr/>
          <a:lstStyle/>
          <a:p>
            <a:pPr lvl="1"/>
            <a:r>
              <a:rPr lang="en-US" sz="2400" dirty="0"/>
              <a:t>The growth trend in the inter-domain routing space do not appear to have well-defined upper limits.</a:t>
            </a:r>
          </a:p>
          <a:p>
            <a:r>
              <a:rPr lang="en-US" sz="2800" dirty="0"/>
              <a:t>Policy expressiveness</a:t>
            </a:r>
          </a:p>
          <a:p>
            <a:pPr lvl="1"/>
            <a:r>
              <a:rPr lang="en-US" sz="2400" dirty="0"/>
              <a:t>Determining a path and the best path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Ingress routing policies</a:t>
            </a:r>
            <a:r>
              <a:rPr lang="en-US" sz="2400" dirty="0"/>
              <a:t>: how a domain learns and selects routes.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Egress routing policies</a:t>
            </a:r>
            <a:r>
              <a:rPr lang="en-US" sz="2400" dirty="0"/>
              <a:t>: how a domain announces routes to its adjacent neighbors.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337DE3-8F58-4A7A-A59B-2544CD7F012A}" type="slidenum">
              <a:rPr lang="en-GB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020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for interdomain routing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10058400" cy="41635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Robust predictable operational characteristics</a:t>
            </a:r>
          </a:p>
          <a:p>
            <a:pPr lvl="1"/>
            <a:r>
              <a:rPr lang="en-US" sz="2400" dirty="0"/>
              <a:t>Minor variations in the state of the network should not cause large-scale instability across the network.</a:t>
            </a:r>
          </a:p>
          <a:p>
            <a:pPr lvl="1"/>
            <a:r>
              <a:rPr lang="en-US" sz="2400" dirty="0" err="1"/>
              <a:t>Recomputation</a:t>
            </a:r>
            <a:r>
              <a:rPr lang="en-US" sz="2400" dirty="0"/>
              <a:t> of the routing states must always halt and the halting point must be reached quickly.</a:t>
            </a:r>
          </a:p>
          <a:p>
            <a:r>
              <a:rPr lang="en-US" sz="2800" dirty="0"/>
              <a:t>Efficiency</a:t>
            </a:r>
          </a:p>
          <a:p>
            <a:pPr lvl="1"/>
            <a:r>
              <a:rPr lang="en-US" sz="2400" dirty="0"/>
              <a:t>The routing system should be efficient in terms of the bandwidth and processing.</a:t>
            </a:r>
          </a:p>
          <a:p>
            <a:pPr lvl="1"/>
            <a:r>
              <a:rPr lang="en-US" sz="2400" dirty="0"/>
              <a:t>Trade off with the accuracy requirement.</a:t>
            </a:r>
          </a:p>
          <a:p>
            <a:r>
              <a:rPr lang="en-US" sz="2800" dirty="0"/>
              <a:t>The security of the routing information must be reasonably protected.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2EDD5BA-60EB-4FA3-A11A-49266673DDE4}" type="slidenum">
              <a:rPr lang="en-GB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3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approaches for inter-domain routing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093222" y="2273995"/>
            <a:ext cx="10035026" cy="4099373"/>
          </a:xfrm>
        </p:spPr>
        <p:txBody>
          <a:bodyPr>
            <a:normAutofit/>
          </a:bodyPr>
          <a:lstStyle/>
          <a:p>
            <a:r>
              <a:rPr lang="en-US" sz="2800" dirty="0"/>
              <a:t>Distance vector approach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Exterior Gateway Protocol </a:t>
            </a:r>
            <a:r>
              <a:rPr lang="en-US" sz="2400" dirty="0"/>
              <a:t>(EGP)</a:t>
            </a:r>
          </a:p>
          <a:p>
            <a:pPr lvl="1"/>
            <a:r>
              <a:rPr lang="en-US" sz="2400" dirty="0"/>
              <a:t>Each EGP router announces reachability information (list of destinations and “distances”)</a:t>
            </a:r>
          </a:p>
          <a:p>
            <a:pPr lvl="1"/>
            <a:r>
              <a:rPr lang="en-US" sz="2400" dirty="0"/>
              <a:t>Designed for tree-structured topology, no policy routing support, slow convergence, etc.</a:t>
            </a:r>
          </a:p>
          <a:p>
            <a:r>
              <a:rPr lang="en-US" sz="2800" dirty="0"/>
              <a:t>Link state approach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Interdomain policy routing </a:t>
            </a:r>
            <a:r>
              <a:rPr lang="en-US" sz="2400" dirty="0"/>
              <a:t>(IDPR)</a:t>
            </a:r>
          </a:p>
          <a:p>
            <a:pPr lvl="1"/>
            <a:r>
              <a:rPr lang="en-US" sz="2400" dirty="0"/>
              <a:t>Each IDPR maintains an AS-level map.</a:t>
            </a:r>
          </a:p>
          <a:p>
            <a:pPr lvl="1"/>
            <a:r>
              <a:rPr lang="en-US" sz="2400" dirty="0"/>
              <a:t>Setting a path between a source and a destination.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CD9C56-36DF-40A2-B954-ECF0ED143475}" type="slidenum">
              <a:rPr lang="en-GB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621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 gateway protocol version 4 (BGP4) – RFC4271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085274" y="2286000"/>
            <a:ext cx="10192325" cy="3986784"/>
          </a:xfrm>
        </p:spPr>
        <p:txBody>
          <a:bodyPr>
            <a:normAutofit/>
          </a:bodyPr>
          <a:lstStyle/>
          <a:p>
            <a:r>
              <a:rPr lang="en-US" sz="2800" dirty="0"/>
              <a:t>Exchange routes with neighbor routers in other AS’s.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No periodic routing updates </a:t>
            </a:r>
            <a:r>
              <a:rPr lang="en-US" sz="2800" dirty="0"/>
              <a:t>to ensure the neighbors’ liveliness.</a:t>
            </a:r>
          </a:p>
          <a:p>
            <a:r>
              <a:rPr lang="en-US" sz="2800" dirty="0"/>
              <a:t>Attach a </a:t>
            </a:r>
            <a:r>
              <a:rPr lang="en-US" sz="2800" dirty="0">
                <a:solidFill>
                  <a:srgbClr val="0070C0"/>
                </a:solidFill>
              </a:rPr>
              <a:t>path vector </a:t>
            </a:r>
            <a:r>
              <a:rPr lang="en-US" sz="2800" dirty="0"/>
              <a:t>to each route for routing loop detection.</a:t>
            </a:r>
          </a:p>
          <a:p>
            <a:r>
              <a:rPr lang="en-US" sz="2800" dirty="0"/>
              <a:t>Attach a path with different </a:t>
            </a:r>
            <a:r>
              <a:rPr lang="en-US" sz="2800" dirty="0">
                <a:solidFill>
                  <a:srgbClr val="0070C0"/>
                </a:solidFill>
              </a:rPr>
              <a:t>attributes</a:t>
            </a:r>
            <a:r>
              <a:rPr lang="en-US" sz="2800" dirty="0"/>
              <a:t> to facilitate local routing policies.</a:t>
            </a:r>
          </a:p>
          <a:p>
            <a:r>
              <a:rPr lang="en-US" sz="2800" dirty="0"/>
              <a:t>Provide facilities for </a:t>
            </a:r>
            <a:r>
              <a:rPr lang="en-US" sz="2800" dirty="0">
                <a:solidFill>
                  <a:srgbClr val="0070C0"/>
                </a:solidFill>
              </a:rPr>
              <a:t>route aggregation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5F0CEF-88CB-45B9-9F7E-4FBC89996B6A}" type="slidenum">
              <a:rPr lang="en-GB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684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BGP4 speakers, peers, and sessions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05384"/>
            <a:ext cx="10058400" cy="4567400"/>
          </a:xfrm>
        </p:spPr>
        <p:txBody>
          <a:bodyPr>
            <a:normAutofit/>
          </a:bodyPr>
          <a:lstStyle/>
          <a:p>
            <a:r>
              <a:rPr lang="en-US" sz="2800" dirty="0"/>
              <a:t>Two </a:t>
            </a:r>
            <a:r>
              <a:rPr lang="en-US" sz="2800" dirty="0">
                <a:solidFill>
                  <a:srgbClr val="C00000"/>
                </a:solidFill>
              </a:rPr>
              <a:t>BGP speakers </a:t>
            </a:r>
            <a:r>
              <a:rPr lang="en-US" sz="2800" dirty="0"/>
              <a:t>(hosts or routers) may establish a </a:t>
            </a:r>
            <a:r>
              <a:rPr lang="en-US" sz="2800" dirty="0">
                <a:solidFill>
                  <a:srgbClr val="C00000"/>
                </a:solidFill>
              </a:rPr>
              <a:t>BGP session </a:t>
            </a:r>
            <a:r>
              <a:rPr lang="en-US" sz="2800" dirty="0"/>
              <a:t>between them.</a:t>
            </a:r>
          </a:p>
          <a:p>
            <a:pPr lvl="1"/>
            <a:r>
              <a:rPr lang="en-US" sz="2400" dirty="0"/>
              <a:t>If the two speakers are from two different AS’s, they must be connected directly.</a:t>
            </a:r>
          </a:p>
          <a:p>
            <a:r>
              <a:rPr lang="en-US" sz="2800" dirty="0"/>
              <a:t>A BGP session uses </a:t>
            </a:r>
            <a:r>
              <a:rPr lang="en-US" sz="2800" dirty="0">
                <a:solidFill>
                  <a:srgbClr val="C00000"/>
                </a:solidFill>
              </a:rPr>
              <a:t>TCP for transport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two sides initially exchange their routes.</a:t>
            </a:r>
          </a:p>
          <a:p>
            <a:pPr lvl="1"/>
            <a:r>
              <a:rPr lang="en-US" sz="2400" dirty="0"/>
              <a:t>The TCP connection assures to each side that the other side is alive.</a:t>
            </a:r>
          </a:p>
          <a:p>
            <a:pPr lvl="1"/>
            <a:r>
              <a:rPr lang="en-US" sz="2400" dirty="0"/>
              <a:t>BGP therefore does not require periodic route refreshing.</a:t>
            </a:r>
          </a:p>
          <a:p>
            <a:pPr lvl="1"/>
            <a:r>
              <a:rPr lang="en-US" sz="2400" dirty="0"/>
              <a:t>BGP has its own keepalive messages.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40AF928-CC0B-4D46-AAFD-4044DF73E51E}" type="slidenum">
              <a:rPr lang="en-GB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32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6879-8CBD-40F6-BFAA-8FA69FD1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rmAutofit/>
          </a:bodyPr>
          <a:lstStyle/>
          <a:p>
            <a:r>
              <a:rPr lang="en-US" dirty="0"/>
              <a:t>BGP4 speakers, peers, and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93A2-4E62-4E51-A10F-51C741D9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0369B-FF81-443B-ABFD-8D79B768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78</a:t>
            </a:fld>
            <a:endParaRPr lang="en-US" dirty="0"/>
          </a:p>
        </p:txBody>
      </p:sp>
      <p:pic>
        <p:nvPicPr>
          <p:cNvPr id="7" name="Content Placeholder 5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2E25631B-FC4B-41E5-B45C-C27BC93B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1546"/>
            <a:ext cx="9144000" cy="2232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8DBA2-4F28-4C6F-B9D1-5A73118BF70A}"/>
              </a:ext>
            </a:extLst>
          </p:cNvPr>
          <p:cNvSpPr txBox="1"/>
          <p:nvPr/>
        </p:nvSpPr>
        <p:spPr>
          <a:xfrm>
            <a:off x="4038600" y="55596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https://www.kwtrain.com/blog/bgp-pt1</a:t>
            </a:r>
          </a:p>
        </p:txBody>
      </p:sp>
    </p:spTree>
    <p:extLst>
      <p:ext uri="{BB962C8B-B14F-4D97-AF65-F5344CB8AC3E}">
        <p14:creationId xmlns:p14="http://schemas.microsoft.com/office/powerpoint/2010/main" val="23317318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4885-578F-4216-92D7-53E0EE9E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Exercise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E938-FB48-4C91-91F8-B5DAC145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Fetch a BGP Wireshark capture from </a:t>
            </a:r>
            <a:r>
              <a:rPr lang="en-US" sz="2800" dirty="0" err="1"/>
              <a:t>i</a:t>
            </a:r>
            <a:r>
              <a:rPr lang="en-US" sz="2800" dirty="0"/>
              <a:t>-Learning.</a:t>
            </a:r>
          </a:p>
          <a:p>
            <a:r>
              <a:rPr lang="en-US" sz="2800" dirty="0"/>
              <a:t>How many kind of BGP messages are shown in the trace and what are their purposes?</a:t>
            </a:r>
          </a:p>
          <a:p>
            <a:r>
              <a:rPr lang="en-US" sz="2800" dirty="0"/>
              <a:t>What are the routes being updated?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2ACF-769F-44B5-BE4B-3F5FC2DA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1697-6D31-4848-A39A-2266AC6A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D4DF-ACEF-4BD5-8A7C-8D938941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 traceroute from </a:t>
            </a:r>
            <a:r>
              <a:rPr lang="en-US" sz="2800" dirty="0">
                <a:hlinkClick r:id="rId2"/>
              </a:rPr>
              <a:t>https://perfops.net/traceroute-from-australia</a:t>
            </a:r>
            <a:r>
              <a:rPr lang="en-US" sz="2800" dirty="0"/>
              <a:t> (Brisbane) to your machine.</a:t>
            </a:r>
          </a:p>
          <a:p>
            <a:r>
              <a:rPr lang="en-US" sz="2800" dirty="0"/>
              <a:t>What are the similarities and differences between this reverse traceroute and the forward traceroute obtained in the last slide?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20A-FAAF-49AC-8FC3-898ABE14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9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BGP4 protocols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065640" y="1697436"/>
            <a:ext cx="10135759" cy="4398563"/>
          </a:xfrm>
        </p:spPr>
        <p:txBody>
          <a:bodyPr>
            <a:normAutofit/>
          </a:bodyPr>
          <a:lstStyle/>
          <a:p>
            <a:r>
              <a:rPr lang="en-US" sz="2800" dirty="0"/>
              <a:t>BGP4 messages serve the following purposes:</a:t>
            </a:r>
          </a:p>
          <a:p>
            <a:pPr lvl="1"/>
            <a:r>
              <a:rPr lang="en-US" sz="2400" dirty="0"/>
              <a:t>Open a BGP message with a neighboring BGP speaker (OPEN).</a:t>
            </a:r>
          </a:p>
          <a:p>
            <a:pPr lvl="1"/>
            <a:r>
              <a:rPr lang="en-US" sz="2400" dirty="0"/>
              <a:t>Inform the neighbor about new routes that are active (UPDATE).</a:t>
            </a:r>
          </a:p>
          <a:p>
            <a:pPr lvl="1"/>
            <a:r>
              <a:rPr lang="en-US" sz="2400" dirty="0"/>
              <a:t>Inform the neighbor of old routes that are no longer active (UPDATE).</a:t>
            </a:r>
          </a:p>
          <a:p>
            <a:pPr lvl="1"/>
            <a:r>
              <a:rPr lang="en-US" sz="2400" dirty="0"/>
              <a:t>Inform the neighbor that the connection is still viable (KEEPALIVE).</a:t>
            </a:r>
          </a:p>
          <a:p>
            <a:pPr lvl="1"/>
            <a:r>
              <a:rPr lang="en-US" sz="2400" dirty="0"/>
              <a:t>Report unusual conditions before terminating the TCP connection (NOTIFICATION).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639736-E0DF-48E9-BE7E-20DB9A12DC3C}" type="slidenum">
              <a:rPr lang="en-GB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704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Route updates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/>
          <a:lstStyle/>
          <a:p>
            <a:r>
              <a:rPr lang="en-US" sz="2800" dirty="0"/>
              <a:t>When a BGP speaker </a:t>
            </a:r>
            <a:r>
              <a:rPr lang="en-US" sz="2800" i="1" dirty="0"/>
              <a:t>A</a:t>
            </a:r>
            <a:r>
              <a:rPr lang="en-US" sz="2800" dirty="0"/>
              <a:t> advertises a route to its neighbor, the information is considered valid until </a:t>
            </a:r>
          </a:p>
          <a:p>
            <a:pPr lvl="1"/>
            <a:r>
              <a:rPr lang="en-US" sz="2400" i="1" dirty="0"/>
              <a:t>A</a:t>
            </a:r>
            <a:r>
              <a:rPr lang="en-US" sz="2400" dirty="0"/>
              <a:t> explicitly advertises that the information is no longer valid (</a:t>
            </a:r>
            <a:r>
              <a:rPr lang="en-US" sz="2400" dirty="0">
                <a:solidFill>
                  <a:srgbClr val="C00000"/>
                </a:solidFill>
              </a:rPr>
              <a:t>route withdrawals</a:t>
            </a:r>
            <a:r>
              <a:rPr lang="en-US" sz="2400" dirty="0"/>
              <a:t>), or</a:t>
            </a:r>
          </a:p>
          <a:p>
            <a:pPr lvl="1"/>
            <a:r>
              <a:rPr lang="en-US" sz="2400" dirty="0"/>
              <a:t>the BGP session itself is lost.</a:t>
            </a:r>
          </a:p>
          <a:p>
            <a:r>
              <a:rPr lang="en-US" sz="2800" dirty="0"/>
              <a:t>Each update message can include a number of prefixes that share all attributes.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B7EE72-DB1E-4529-9C19-BF57EDED1A3E}" type="slidenum">
              <a:rPr lang="en-GB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233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update messages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B2DFD-C40F-4901-97DB-59664BD1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13F15E8-3362-45A4-99E4-CFA88D4F75AE}" type="slidenum">
              <a:rPr lang="en-GB"/>
              <a:pPr/>
              <a:t>82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02490-5A42-DE6C-8D41-33AD610A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2093976"/>
            <a:ext cx="8461248" cy="36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79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3860-E7E3-46A2-A89D-A9E8DCDD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en-US" dirty="0"/>
              <a:t>Exercise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2F73-B6FF-40AC-931C-3918BD3A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05000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https://bgp.he.net/</a:t>
            </a:r>
            <a:r>
              <a:rPr lang="en-US" sz="2800" dirty="0"/>
              <a:t> and enter a CYCU IP address. How many routes are found?</a:t>
            </a:r>
          </a:p>
          <a:p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https://stat.ripe.net/widget/bgplay</a:t>
            </a:r>
            <a:r>
              <a:rPr lang="en-US" sz="2800" dirty="0"/>
              <a:t> and visualize the route to a CYCU IP address. How many upstream </a:t>
            </a:r>
            <a:r>
              <a:rPr lang="en-US" sz="2800" dirty="0" err="1"/>
              <a:t>ASes</a:t>
            </a:r>
            <a:r>
              <a:rPr lang="en-US" sz="2800" dirty="0"/>
              <a:t> does the TANET AS have and who are they?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21A9C-7181-4CD7-A72E-28EE207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99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FEE5-5675-4E06-9CD2-6F36DD77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016C-286E-4256-8C29-DA552E42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https://lg.he.net/</a:t>
            </a:r>
            <a:r>
              <a:rPr lang="en-US" sz="2800" dirty="0"/>
              <a:t> to examine the BGP routes for a CYCU IP address from routers at different parts of the world.</a:t>
            </a:r>
          </a:p>
          <a:p>
            <a:r>
              <a:rPr lang="en-US" sz="2800" dirty="0"/>
              <a:t>Compare the AS path vectors announced in the routes with the AS paths found in the last exercise.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D7E24-D2F6-4473-8384-E59C267F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337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>
            <a:noAutofit/>
          </a:bodyPr>
          <a:lstStyle/>
          <a:p>
            <a:r>
              <a:rPr lang="en-US" dirty="0"/>
              <a:t>Internal and external BGP sessions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828800"/>
            <a:ext cx="10241280" cy="4443984"/>
          </a:xfrm>
        </p:spPr>
        <p:txBody>
          <a:bodyPr>
            <a:normAutofit/>
          </a:bodyPr>
          <a:lstStyle/>
          <a:p>
            <a:r>
              <a:rPr lang="en-US" sz="2800" dirty="0"/>
              <a:t>All BGP speakers representing the same AS must give a consistent image of the AS to the outside.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Internal BGP </a:t>
            </a:r>
            <a:r>
              <a:rPr lang="en-US" sz="2400" dirty="0"/>
              <a:t>(I-BGP) sessions vs. </a:t>
            </a:r>
            <a:r>
              <a:rPr lang="en-US" sz="2400" dirty="0" err="1"/>
              <a:t>intradomain</a:t>
            </a:r>
            <a:r>
              <a:rPr lang="en-US" sz="2400" dirty="0"/>
              <a:t> routing protocols.</a:t>
            </a:r>
          </a:p>
          <a:p>
            <a:pPr lvl="1"/>
            <a:r>
              <a:rPr lang="en-US" sz="2400" dirty="0"/>
              <a:t>To avoid routing loops, each BGP speaker can only advertise the routes it has learned from </a:t>
            </a:r>
            <a:r>
              <a:rPr lang="en-US" sz="2400" dirty="0">
                <a:solidFill>
                  <a:srgbClr val="C00000"/>
                </a:solidFill>
              </a:rPr>
              <a:t>external BGP </a:t>
            </a:r>
            <a:r>
              <a:rPr lang="en-US" sz="2400" dirty="0"/>
              <a:t>(E-BGP) sessions to other internal speakers.</a:t>
            </a:r>
          </a:p>
          <a:p>
            <a:r>
              <a:rPr lang="en-US" sz="2800" dirty="0"/>
              <a:t>There are two types of BGP sessions:</a:t>
            </a:r>
          </a:p>
          <a:p>
            <a:pPr lvl="1"/>
            <a:r>
              <a:rPr lang="en-US" sz="2400" dirty="0"/>
              <a:t>I-BGP: Exchanging routes within the same AS.</a:t>
            </a:r>
          </a:p>
          <a:p>
            <a:pPr lvl="1"/>
            <a:r>
              <a:rPr lang="en-US" sz="2400" dirty="0"/>
              <a:t>E-BGP: Exchanging routes with another AS.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A1345FF-3BF0-4818-BC66-DF37A5C4988E}" type="slidenum">
              <a:rPr lang="en-GB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516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00ED-4DBF-4E0C-ACE3-1659F170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and external BGP sessions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78B7DA5-1933-4F97-A114-A4CB4EEF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64" y="1880417"/>
            <a:ext cx="8024283" cy="45749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3D62C-09C4-4B71-AC39-03A8DE09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16E25-7009-42CC-BD1E-5F00743E9838}"/>
              </a:ext>
            </a:extLst>
          </p:cNvPr>
          <p:cNvSpPr txBox="1"/>
          <p:nvPr/>
        </p:nvSpPr>
        <p:spPr>
          <a:xfrm>
            <a:off x="2184654" y="51861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https://www.networkcomputing.com/data-centers/bgp-basics-internal-and-external-bgp</a:t>
            </a:r>
          </a:p>
        </p:txBody>
      </p:sp>
    </p:spTree>
    <p:extLst>
      <p:ext uri="{BB962C8B-B14F-4D97-AF65-F5344CB8AC3E}">
        <p14:creationId xmlns:p14="http://schemas.microsoft.com/office/powerpoint/2010/main" val="25865590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Routing policies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00808"/>
            <a:ext cx="10287000" cy="4571976"/>
          </a:xfrm>
        </p:spPr>
        <p:txBody>
          <a:bodyPr>
            <a:noAutofit/>
          </a:bodyPr>
          <a:lstStyle/>
          <a:p>
            <a:r>
              <a:rPr lang="en-US" sz="2800" dirty="0"/>
              <a:t>BGP provides the capability for enforcing policies based on various routing preferences and constraints. </a:t>
            </a:r>
          </a:p>
          <a:p>
            <a:pPr lvl="1"/>
            <a:r>
              <a:rPr lang="en-US" sz="2400" dirty="0"/>
              <a:t>Policies are provided to BGP in the form of </a:t>
            </a:r>
            <a:r>
              <a:rPr lang="en-US" sz="2400" dirty="0">
                <a:solidFill>
                  <a:srgbClr val="C00000"/>
                </a:solidFill>
              </a:rPr>
              <a:t>path attributes</a:t>
            </a:r>
            <a:r>
              <a:rPr lang="en-US" sz="2400" dirty="0"/>
              <a:t>.</a:t>
            </a:r>
          </a:p>
          <a:p>
            <a:r>
              <a:rPr lang="en-US" sz="2800" dirty="0"/>
              <a:t>A </a:t>
            </a:r>
            <a:r>
              <a:rPr lang="en-US" sz="2800" dirty="0" err="1">
                <a:solidFill>
                  <a:srgbClr val="C00000"/>
                </a:solidFill>
              </a:rPr>
              <a:t>multihomed</a:t>
            </a:r>
            <a:r>
              <a:rPr lang="en-US" sz="2800" dirty="0">
                <a:solidFill>
                  <a:srgbClr val="C00000"/>
                </a:solidFill>
              </a:rPr>
              <a:t> AS </a:t>
            </a:r>
            <a:r>
              <a:rPr lang="en-US" sz="2800" dirty="0"/>
              <a:t>can refuse to act as a </a:t>
            </a:r>
            <a:r>
              <a:rPr lang="en-US" sz="2800" dirty="0">
                <a:solidFill>
                  <a:srgbClr val="C00000"/>
                </a:solidFill>
              </a:rPr>
              <a:t>transit AS </a:t>
            </a:r>
            <a:r>
              <a:rPr lang="en-US" sz="2800" dirty="0"/>
              <a:t>for other ASs.</a:t>
            </a:r>
          </a:p>
          <a:p>
            <a:pPr lvl="1"/>
            <a:r>
              <a:rPr lang="en-US" sz="2400" dirty="0"/>
              <a:t>It does so by only advertising routes to destinations internal to the AS.</a:t>
            </a:r>
          </a:p>
          <a:p>
            <a:r>
              <a:rPr lang="en-US" sz="2800" dirty="0"/>
              <a:t>A multihomed AS can become a transit AS for a restricted set of adjacent ASs.</a:t>
            </a:r>
          </a:p>
          <a:p>
            <a:pPr lvl="1"/>
            <a:r>
              <a:rPr lang="en-US" sz="2400" dirty="0"/>
              <a:t>It does so by advertising its routing information to this set of ASs.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A01FE2-1E4C-49DF-809E-A0AE4D6E7D76}" type="slidenum">
              <a:rPr lang="en-GB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388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44168"/>
          </a:xfrm>
        </p:spPr>
        <p:txBody>
          <a:bodyPr/>
          <a:lstStyle/>
          <a:p>
            <a:r>
              <a:rPr lang="en-US" dirty="0"/>
              <a:t>Routing policies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28800"/>
            <a:ext cx="10058400" cy="4643984"/>
          </a:xfrm>
        </p:spPr>
        <p:txBody>
          <a:bodyPr/>
          <a:lstStyle/>
          <a:p>
            <a:r>
              <a:rPr lang="en-US" sz="2800" dirty="0"/>
              <a:t>An AS can favor or disfavor the use of certain ASs for carrying transit traffic from itself.</a:t>
            </a:r>
          </a:p>
          <a:p>
            <a:r>
              <a:rPr lang="en-US" sz="2800" dirty="0"/>
              <a:t>An AS can minimize the number of transit ASs.</a:t>
            </a:r>
          </a:p>
          <a:p>
            <a:pPr lvl="1"/>
            <a:r>
              <a:rPr lang="en-US" sz="2400" dirty="0"/>
              <a:t>Shorter AS paths are preferred over longer ones.</a:t>
            </a:r>
          </a:p>
          <a:p>
            <a:r>
              <a:rPr lang="en-US" sz="2800" dirty="0"/>
              <a:t>Fundamental to BGP is the rule that </a:t>
            </a:r>
            <a:r>
              <a:rPr lang="en-US" sz="2800" dirty="0">
                <a:solidFill>
                  <a:srgbClr val="C00000"/>
                </a:solidFill>
              </a:rPr>
              <a:t>an AS advertises to its neighboring ASs only those routes that it uses</a:t>
            </a:r>
            <a:r>
              <a:rPr lang="en-US" sz="2800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3FB350-FF3D-4048-8206-F1395C511DD0}" type="slidenum">
              <a:rPr lang="en-GB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322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Route attributes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In BGP, the route to a prefix is attached with a number of attributes for policy routing</a:t>
            </a:r>
          </a:p>
          <a:p>
            <a:pPr lvl="1"/>
            <a:r>
              <a:rPr lang="en-US" sz="2400" dirty="0"/>
              <a:t>Well-known mandatory: ORIGIN, AS-PATH, NEXT-HOP</a:t>
            </a:r>
          </a:p>
          <a:p>
            <a:pPr lvl="1"/>
            <a:r>
              <a:rPr lang="en-US" sz="2400" dirty="0"/>
              <a:t>Well-known discretionary: LOCAL_PREF and ATOMIC_AGGREGATE</a:t>
            </a:r>
          </a:p>
          <a:p>
            <a:pPr lvl="1"/>
            <a:r>
              <a:rPr lang="en-US" sz="2400" dirty="0"/>
              <a:t>Optional </a:t>
            </a:r>
            <a:r>
              <a:rPr lang="en-US" sz="2400" dirty="0" err="1"/>
              <a:t>nontransitive</a:t>
            </a:r>
            <a:r>
              <a:rPr lang="en-US" sz="2400" dirty="0"/>
              <a:t>: MUTI_EXIT_DISC</a:t>
            </a:r>
          </a:p>
          <a:p>
            <a:pPr lvl="1"/>
            <a:r>
              <a:rPr lang="en-US" sz="2400" dirty="0"/>
              <a:t>Optional transitive: AGGREGATOR, COMMUNITY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E4CA1CB-492E-41C5-A4AA-DA025C8EF178}" type="slidenum">
              <a:rPr lang="en-GB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5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D65C-B940-46F1-9171-BE01BC39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3BDA-AF61-4F72-AF47-6A466D39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Repeat the last two exercises for </a:t>
            </a:r>
            <a:r>
              <a:rPr lang="en-US" sz="2800" dirty="0">
                <a:hlinkClick r:id="rId2"/>
              </a:rPr>
              <a:t>www.net.princeton.edu</a:t>
            </a:r>
            <a:r>
              <a:rPr lang="en-US" sz="2800" dirty="0"/>
              <a:t>.</a:t>
            </a:r>
          </a:p>
          <a:p>
            <a:r>
              <a:rPr lang="en-US" sz="2800" dirty="0"/>
              <a:t>The reverse traceroute can be performed from </a:t>
            </a:r>
            <a:r>
              <a:rPr lang="en-US" sz="2800" dirty="0">
                <a:hlinkClick r:id="rId3"/>
              </a:rPr>
              <a:t>https://www.net.princeton.edu/traceroute.html</a:t>
            </a:r>
            <a:r>
              <a:rPr lang="en-US" sz="2800" dirty="0"/>
              <a:t>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48D30-4C16-4300-A112-233C1822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219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5297-8E7D-4805-BE29-3FB91D6C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67968"/>
          </a:xfrm>
        </p:spPr>
        <p:txBody>
          <a:bodyPr/>
          <a:lstStyle/>
          <a:p>
            <a:r>
              <a:rPr lang="en-US" dirty="0"/>
              <a:t>Route attributes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EBC2273-A36B-481E-ABA5-9B0D32CC7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03" y="1362961"/>
            <a:ext cx="5754961" cy="5294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523E1-0298-48B8-8961-9E0F51F7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1ED27-E52E-41F5-A5DD-89B7FCCA7046}"/>
              </a:ext>
            </a:extLst>
          </p:cNvPr>
          <p:cNvSpPr txBox="1"/>
          <p:nvPr/>
        </p:nvSpPr>
        <p:spPr>
          <a:xfrm>
            <a:off x="1981200" y="57495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https://www.routecloud.net/blog/bgp-configuration-nokia-cisco-juniper-huawei-part-1/</a:t>
            </a:r>
          </a:p>
        </p:txBody>
      </p:sp>
    </p:spTree>
    <p:extLst>
      <p:ext uri="{BB962C8B-B14F-4D97-AF65-F5344CB8AC3E}">
        <p14:creationId xmlns:p14="http://schemas.microsoft.com/office/powerpoint/2010/main" val="13369208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092B-C6DE-E265-D16D-F6299AC0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A7A1-BD3B-2A52-4858-15A1A663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ORIGIN attribute describes how a prefix came to be routed by BGP at the origin AS.</a:t>
            </a:r>
          </a:p>
          <a:p>
            <a:pPr lvl="1"/>
            <a:r>
              <a:rPr lang="en-US" sz="2400" dirty="0"/>
              <a:t>IGP (routes learned from an IGP)</a:t>
            </a:r>
          </a:p>
          <a:p>
            <a:pPr lvl="1"/>
            <a:r>
              <a:rPr lang="en-US" sz="2400" dirty="0"/>
              <a:t>EGP (routes learned from EGP, a predecessor of BGP)</a:t>
            </a:r>
          </a:p>
          <a:p>
            <a:pPr lvl="1"/>
            <a:r>
              <a:rPr lang="en-US" sz="2400" dirty="0"/>
              <a:t>INCOMPLETE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D0D91-2728-6427-1EDD-F69AA2EE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81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360152" cy="1179576"/>
          </a:xfrm>
        </p:spPr>
        <p:txBody>
          <a:bodyPr/>
          <a:lstStyle/>
          <a:p>
            <a:r>
              <a:rPr lang="en-US" dirty="0"/>
              <a:t>The AS-PATH attribute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idx="1"/>
          </p:nvPr>
        </p:nvSpPr>
        <p:spPr>
          <a:xfrm>
            <a:off x="1069848" y="1740408"/>
            <a:ext cx="10058400" cy="4431792"/>
          </a:xfrm>
        </p:spPr>
        <p:txBody>
          <a:bodyPr>
            <a:normAutofit/>
          </a:bodyPr>
          <a:lstStyle/>
          <a:p>
            <a:r>
              <a:rPr lang="en-US" sz="2800" dirty="0"/>
              <a:t>The AS-PATH attribute contains the numbers of AS’s through which the announcement for the prefix has passed.</a:t>
            </a:r>
          </a:p>
          <a:p>
            <a:pPr lvl="1"/>
            <a:r>
              <a:rPr lang="en-US" sz="2400" dirty="0"/>
              <a:t>Detect routing loops and aid routing decisions.</a:t>
            </a:r>
          </a:p>
          <a:p>
            <a:r>
              <a:rPr lang="en-US" sz="2800" dirty="0"/>
              <a:t>Two path segment types: AS-SEQUENCE and AS-SET</a:t>
            </a:r>
          </a:p>
          <a:p>
            <a:pPr lvl="1"/>
            <a:r>
              <a:rPr lang="en-US" sz="2400" dirty="0"/>
              <a:t>(Sequence(1, 2, 3)) and (Set(1, 2), Sequence(3))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8542C9-8CF1-4BD7-91D4-5373EE28D2F8}" type="slidenum">
              <a:rPr lang="en-GB"/>
              <a:pPr/>
              <a:t>92</a:t>
            </a:fld>
            <a:endParaRPr lang="en-GB"/>
          </a:p>
        </p:txBody>
      </p:sp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8458200" y="510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 flipV="1">
            <a:off x="6934200" y="51054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6934200" y="45720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28194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2514600" y="4876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3733800" y="4876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0" name="Oval 10"/>
          <p:cNvSpPr>
            <a:spLocks noChangeArrowheads="1"/>
          </p:cNvSpPr>
          <p:nvPr/>
        </p:nvSpPr>
        <p:spPr bwMode="auto">
          <a:xfrm>
            <a:off x="4876800" y="4876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Oval 11"/>
          <p:cNvSpPr>
            <a:spLocks noChangeArrowheads="1"/>
          </p:cNvSpPr>
          <p:nvPr/>
        </p:nvSpPr>
        <p:spPr bwMode="auto">
          <a:xfrm>
            <a:off x="67056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6705600" y="5334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8077200" y="4800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438400" y="4953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AS1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3657600" y="4953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AS2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4800600" y="4953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AS3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6629400" y="4343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AS1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629400" y="541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AS2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8001000" y="4876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AS3</a:t>
            </a:r>
          </a:p>
        </p:txBody>
      </p:sp>
    </p:spTree>
    <p:extLst>
      <p:ext uri="{BB962C8B-B14F-4D97-AF65-F5344CB8AC3E}">
        <p14:creationId xmlns:p14="http://schemas.microsoft.com/office/powerpoint/2010/main" val="26843913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NEXT-HOP attribute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00200"/>
            <a:ext cx="10058400" cy="4572000"/>
          </a:xfrm>
        </p:spPr>
        <p:txBody>
          <a:bodyPr/>
          <a:lstStyle/>
          <a:p>
            <a:r>
              <a:rPr lang="en-US" sz="2800" dirty="0"/>
              <a:t>The NEXT-HOP attribute indicates the address of the next hop node, which the data packets should be sent to for the prefix.</a:t>
            </a:r>
          </a:p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623FE9-59CC-4021-8587-6267A41331EC}" type="slidenum">
              <a:rPr lang="en-GB"/>
              <a:pPr/>
              <a:t>93</a:t>
            </a:fld>
            <a:endParaRPr lang="en-GB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1524000" y="5282109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62200" y="3758109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514600" y="383430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R1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5029200" y="3758109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181600" y="383430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R2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7696200" y="3758109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7848600" y="383430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R3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2743200" y="436770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5410200" y="436770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8077200" y="436770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3124200" y="4062908"/>
            <a:ext cx="1906674" cy="16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5791200" y="4062909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3200400" y="291991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UPDATE message through BGP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3753481" y="5576247"/>
            <a:ext cx="3389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Traffic to 140.12.0.0/16</a:t>
            </a:r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8839200" y="2615109"/>
            <a:ext cx="7620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 rot="5318264">
            <a:off x="8466138" y="3597772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140.12.0.0/16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1524000" y="6188024"/>
            <a:ext cx="7524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Note that R1 and R2 are BGP speakers but R3 is not.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3276600" y="4860604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 1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8458200" y="406290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84E6C6-7981-828A-7EC1-C3F3BA48DCFB}"/>
              </a:ext>
            </a:extLst>
          </p:cNvPr>
          <p:cNvCxnSpPr/>
          <p:nvPr/>
        </p:nvCxnSpPr>
        <p:spPr>
          <a:xfrm>
            <a:off x="4114800" y="2763019"/>
            <a:ext cx="0" cy="28757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 Box 21">
            <a:extLst>
              <a:ext uri="{FF2B5EF4-FFF2-40B4-BE49-F238E27FC236}">
                <a16:creationId xmlns:a16="http://schemas.microsoft.com/office/drawing/2014/main" id="{562BBE3F-B88B-9675-864A-6A3BCBDD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24" y="485775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8BEB9F-DBD0-DF34-7394-18BD618F30C2}"/>
              </a:ext>
            </a:extLst>
          </p:cNvPr>
          <p:cNvCxnSpPr>
            <a:cxnSpLocks/>
          </p:cNvCxnSpPr>
          <p:nvPr/>
        </p:nvCxnSpPr>
        <p:spPr>
          <a:xfrm>
            <a:off x="2708359" y="5410200"/>
            <a:ext cx="0" cy="533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91B66F-9A1A-BF3A-847A-966E7B53A3EC}"/>
              </a:ext>
            </a:extLst>
          </p:cNvPr>
          <p:cNvCxnSpPr/>
          <p:nvPr/>
        </p:nvCxnSpPr>
        <p:spPr>
          <a:xfrm>
            <a:off x="2667000" y="5943600"/>
            <a:ext cx="54102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09238C-1F31-AEC4-DF1E-74461C69E7C0}"/>
              </a:ext>
            </a:extLst>
          </p:cNvPr>
          <p:cNvCxnSpPr>
            <a:cxnSpLocks/>
          </p:cNvCxnSpPr>
          <p:nvPr/>
        </p:nvCxnSpPr>
        <p:spPr>
          <a:xfrm flipV="1">
            <a:off x="8075525" y="5410200"/>
            <a:ext cx="1675" cy="522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706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>
            <a:noAutofit/>
          </a:bodyPr>
          <a:lstStyle/>
          <a:p>
            <a:r>
              <a:rPr lang="en-US" dirty="0"/>
              <a:t>MUTI_EXIT_DISC attribute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If two </a:t>
            </a:r>
            <a:r>
              <a:rPr lang="en-US" sz="2800" dirty="0" err="1"/>
              <a:t>ASes</a:t>
            </a:r>
            <a:r>
              <a:rPr lang="en-US" sz="2800" dirty="0"/>
              <a:t> connect to each other in more than one place, this attribute helps select an optimal link to a particular prefix in or behind that AS.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6789667-29E4-42B0-83F6-849E4948CBA6}" type="slidenum">
              <a:rPr lang="en-GB"/>
              <a:pPr/>
              <a:t>94</a:t>
            </a:fld>
            <a:endParaRPr lang="en-GB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191000" y="38100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4191000" y="54864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3581400" y="3124200"/>
            <a:ext cx="12192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791200" y="3124200"/>
            <a:ext cx="12192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8305800" y="3352800"/>
            <a:ext cx="762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8305800" y="4953000"/>
            <a:ext cx="762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37338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 1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9436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 2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83058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 3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8305800" y="518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 4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4800600" y="3276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Link A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4800600" y="495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Link B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32259B-2D29-A77A-79DF-76EAE2B3E070}"/>
              </a:ext>
            </a:extLst>
          </p:cNvPr>
          <p:cNvCxnSpPr/>
          <p:nvPr/>
        </p:nvCxnSpPr>
        <p:spPr>
          <a:xfrm flipH="1">
            <a:off x="5943600" y="3810000"/>
            <a:ext cx="990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CA20A7-9B9F-3F9E-D877-DEF6C682ED1D}"/>
              </a:ext>
            </a:extLst>
          </p:cNvPr>
          <p:cNvCxnSpPr/>
          <p:nvPr/>
        </p:nvCxnSpPr>
        <p:spPr>
          <a:xfrm flipH="1">
            <a:off x="5867400" y="38100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3D327F-BA7B-8D4A-07F4-2EA6A7164193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3831526"/>
            <a:ext cx="1015626" cy="169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B04BCF-7616-2E8B-5948-86C51E8698B0}"/>
              </a:ext>
            </a:extLst>
          </p:cNvPr>
          <p:cNvCxnSpPr/>
          <p:nvPr/>
        </p:nvCxnSpPr>
        <p:spPr>
          <a:xfrm flipH="1">
            <a:off x="5943600" y="54864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404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>
            <a:normAutofit/>
          </a:bodyPr>
          <a:lstStyle/>
          <a:p>
            <a:r>
              <a:rPr lang="en-US" dirty="0"/>
              <a:t>MUTI_EXIT_DISC attribute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76400"/>
            <a:ext cx="10058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The BGP speaker in AS2 on link A may advertise the routes to AS3 and internal prefix that is closer to link A with a smaller MUTI_EXIT_DISC value.</a:t>
            </a:r>
          </a:p>
          <a:p>
            <a:r>
              <a:rPr lang="en-US" sz="2800" dirty="0"/>
              <a:t>One AS sets the MUTI_EXIT_DISC values and the other uses the values to decide the best route.</a:t>
            </a:r>
          </a:p>
          <a:p>
            <a:r>
              <a:rPr lang="en-US" sz="2800" dirty="0"/>
              <a:t>The MUTI_EXIT_DISC attribute is therefore more suitable for provider-to-subscriber, not for provider-to-provider.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3A61F71-2722-4BD0-8423-12E804FF7488}" type="slidenum">
              <a:rPr lang="en-GB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91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/>
              <a:t>LOCAL_PREF attribute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1600200"/>
            <a:ext cx="10058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In this example, AS4 receives the route to 138.39.0.0/16 from both AS2 and AS3.</a:t>
            </a:r>
          </a:p>
          <a:p>
            <a:r>
              <a:rPr lang="en-US" sz="2800" dirty="0"/>
              <a:t>The MUTI_EXIT_DISC attribute cannot be used for selecting the path.</a:t>
            </a:r>
          </a:p>
          <a:p>
            <a:pPr lvl="1"/>
            <a:r>
              <a:rPr lang="en-US" sz="2400" dirty="0"/>
              <a:t>There is only a single link between AS2 and AS4 and between AS3 and AS4.</a:t>
            </a:r>
          </a:p>
          <a:p>
            <a:pPr lvl="1"/>
            <a:r>
              <a:rPr lang="en-US" sz="2400" dirty="0"/>
              <a:t>AS4 wants to control the path selection itself.</a:t>
            </a:r>
          </a:p>
          <a:p>
            <a:r>
              <a:rPr lang="en-US" sz="2800" dirty="0"/>
              <a:t>AS4 can implement its own preference by configuring the value of the LOCAL_PREF attribute which is used only in I-BGP sessions.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8B347CE-5BE4-44EA-AA67-A20188A9CD57}" type="slidenum">
              <a:rPr lang="en-GB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82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51560"/>
          </a:xfrm>
        </p:spPr>
        <p:txBody>
          <a:bodyPr>
            <a:noAutofit/>
          </a:bodyPr>
          <a:lstStyle/>
          <a:p>
            <a:r>
              <a:rPr lang="en-US" dirty="0"/>
              <a:t>The LOCAL_PREF attribute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B01055-6866-4837-B69F-EE657C5E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B7475E6-A8E6-45E2-ABCB-DE9BB0062333}" type="slidenum">
              <a:rPr lang="en-GB"/>
              <a:pPr/>
              <a:t>97</a:t>
            </a:fld>
            <a:endParaRPr lang="en-GB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6019800" y="3962400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V="1">
            <a:off x="3962400" y="28194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5943600" y="28194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>
            <a:off x="3962400" y="40386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Oval 4"/>
          <p:cNvSpPr>
            <a:spLocks noChangeArrowheads="1"/>
          </p:cNvSpPr>
          <p:nvPr/>
        </p:nvSpPr>
        <p:spPr bwMode="auto">
          <a:xfrm>
            <a:off x="5257800" y="2286000"/>
            <a:ext cx="14478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486400" y="259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AS1</a:t>
            </a: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5257800" y="4572000"/>
            <a:ext cx="14478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5486400" y="4876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AS4</a:t>
            </a:r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>
            <a:off x="7162800" y="3429000"/>
            <a:ext cx="14478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7391400" y="3733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AS3</a:t>
            </a:r>
          </a:p>
        </p:txBody>
      </p:sp>
      <p:sp>
        <p:nvSpPr>
          <p:cNvPr id="154636" name="Oval 12"/>
          <p:cNvSpPr>
            <a:spLocks noChangeArrowheads="1"/>
          </p:cNvSpPr>
          <p:nvPr/>
        </p:nvSpPr>
        <p:spPr bwMode="auto">
          <a:xfrm>
            <a:off x="3276600" y="3429000"/>
            <a:ext cx="14478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505200" y="3733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AS2</a:t>
            </a:r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>
            <a:off x="6172200" y="5438440"/>
            <a:ext cx="1600200" cy="9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7765701" y="5181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138.39.0.0/16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944C80-88E9-0986-FDB4-B31BB3884364}"/>
              </a:ext>
            </a:extLst>
          </p:cNvPr>
          <p:cNvCxnSpPr>
            <a:cxnSpLocks/>
          </p:cNvCxnSpPr>
          <p:nvPr/>
        </p:nvCxnSpPr>
        <p:spPr>
          <a:xfrm flipH="1" flipV="1">
            <a:off x="4532644" y="4457700"/>
            <a:ext cx="76325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0F130-F0BE-6EEB-F139-7626CF0C5A1D}"/>
              </a:ext>
            </a:extLst>
          </p:cNvPr>
          <p:cNvCxnSpPr>
            <a:cxnSpLocks/>
            <a:stCxn id="154636" idx="5"/>
            <a:endCxn id="154636" idx="7"/>
          </p:cNvCxnSpPr>
          <p:nvPr/>
        </p:nvCxnSpPr>
        <p:spPr>
          <a:xfrm flipV="1">
            <a:off x="4512375" y="3607548"/>
            <a:ext cx="0" cy="86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2DAD43-B025-C707-7102-D69612A080AB}"/>
              </a:ext>
            </a:extLst>
          </p:cNvPr>
          <p:cNvCxnSpPr>
            <a:stCxn id="154636" idx="7"/>
          </p:cNvCxnSpPr>
          <p:nvPr/>
        </p:nvCxnSpPr>
        <p:spPr>
          <a:xfrm flipV="1">
            <a:off x="4512375" y="3124200"/>
            <a:ext cx="783525" cy="483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21B9A7-27F2-FBAA-2A0C-6FBCCDE1BD32}"/>
              </a:ext>
            </a:extLst>
          </p:cNvPr>
          <p:cNvCxnSpPr>
            <a:cxnSpLocks/>
          </p:cNvCxnSpPr>
          <p:nvPr/>
        </p:nvCxnSpPr>
        <p:spPr>
          <a:xfrm flipV="1">
            <a:off x="6645901" y="4467559"/>
            <a:ext cx="690824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DA255C-3C1F-774E-267B-F7366A4F24FC}"/>
              </a:ext>
            </a:extLst>
          </p:cNvPr>
          <p:cNvCxnSpPr>
            <a:cxnSpLocks/>
            <a:stCxn id="154634" idx="3"/>
            <a:endCxn id="154634" idx="1"/>
          </p:cNvCxnSpPr>
          <p:nvPr/>
        </p:nvCxnSpPr>
        <p:spPr>
          <a:xfrm flipV="1">
            <a:off x="7374825" y="3607548"/>
            <a:ext cx="0" cy="86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B29177-75F7-4BF7-CB4D-C4A277593C1C}"/>
              </a:ext>
            </a:extLst>
          </p:cNvPr>
          <p:cNvCxnSpPr>
            <a:cxnSpLocks/>
          </p:cNvCxnSpPr>
          <p:nvPr/>
        </p:nvCxnSpPr>
        <p:spPr>
          <a:xfrm flipH="1" flipV="1">
            <a:off x="6637822" y="3138051"/>
            <a:ext cx="698903" cy="45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EA508B-9E66-D15C-9AB1-87C1FF453845}"/>
              </a:ext>
            </a:extLst>
          </p:cNvPr>
          <p:cNvCxnSpPr/>
          <p:nvPr/>
        </p:nvCxnSpPr>
        <p:spPr>
          <a:xfrm>
            <a:off x="5295900" y="3124200"/>
            <a:ext cx="1341922" cy="13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752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6853-30FA-4D65-8D36-D2F5DD1D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The AGGREGATOR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654F-10AF-4AD5-B347-E3F6B260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48587"/>
            <a:ext cx="10058400" cy="4523613"/>
          </a:xfrm>
        </p:spPr>
        <p:txBody>
          <a:bodyPr>
            <a:normAutofit/>
          </a:bodyPr>
          <a:lstStyle/>
          <a:p>
            <a:r>
              <a:rPr lang="en-US" sz="2800" dirty="0"/>
              <a:t>R3 aggregates the routes into a single route 172.16.0.0/21.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697D-6D9A-4F9C-A180-DF0B3BFE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98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8F235C-0554-4DC6-B82E-16E89823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2438400"/>
            <a:ext cx="5985163" cy="3605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32A9B-4C40-4D12-9887-CC9189B567E4}"/>
              </a:ext>
            </a:extLst>
          </p:cNvPr>
          <p:cNvSpPr txBox="1"/>
          <p:nvPr/>
        </p:nvSpPr>
        <p:spPr>
          <a:xfrm>
            <a:off x="2819400" y="6145161"/>
            <a:ext cx="6802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https://packetlife.net/blog/2008/sep/19/bgp-route-aggregation-part-1/</a:t>
            </a:r>
          </a:p>
        </p:txBody>
      </p:sp>
    </p:spTree>
    <p:extLst>
      <p:ext uri="{BB962C8B-B14F-4D97-AF65-F5344CB8AC3E}">
        <p14:creationId xmlns:p14="http://schemas.microsoft.com/office/powerpoint/2010/main" val="20258576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B3AE-6C37-4A9C-B9AC-6A12B507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5568"/>
          </a:xfrm>
        </p:spPr>
        <p:txBody>
          <a:bodyPr/>
          <a:lstStyle/>
          <a:p>
            <a:r>
              <a:rPr lang="en-US" dirty="0"/>
              <a:t>The AGGREGATOR attribute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4151043-3B49-4A75-87C5-1382DF2EE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75891"/>
            <a:ext cx="6073239" cy="45510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84AE-DB04-4439-AFE2-810B5F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2BDB6-7847-440F-8E95-A2E06DBBD85D}"/>
              </a:ext>
            </a:extLst>
          </p:cNvPr>
          <p:cNvSpPr txBox="1"/>
          <p:nvPr/>
        </p:nvSpPr>
        <p:spPr>
          <a:xfrm>
            <a:off x="2454830" y="6147569"/>
            <a:ext cx="6954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https://packetlife.net/blog/2008/sep/19/bgp-route-aggregation-part-1/</a:t>
            </a:r>
          </a:p>
        </p:txBody>
      </p:sp>
    </p:spTree>
    <p:extLst>
      <p:ext uri="{BB962C8B-B14F-4D97-AF65-F5344CB8AC3E}">
        <p14:creationId xmlns:p14="http://schemas.microsoft.com/office/powerpoint/2010/main" val="54613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36750</TotalTime>
  <Words>5188</Words>
  <Application>Microsoft Office PowerPoint</Application>
  <PresentationFormat>Widescreen</PresentationFormat>
  <Paragraphs>708</Paragraphs>
  <Slides>104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18" baseType="lpstr">
      <vt:lpstr>Arial</vt:lpstr>
      <vt:lpstr>Calibri</vt:lpstr>
      <vt:lpstr>Courier New</vt:lpstr>
      <vt:lpstr>Rockwell</vt:lpstr>
      <vt:lpstr>Rockwell Condensed</vt:lpstr>
      <vt:lpstr>Times New Roman</vt:lpstr>
      <vt:lpstr>Tw Cen MT</vt:lpstr>
      <vt:lpstr>Wingdings</vt:lpstr>
      <vt:lpstr>Wingdings 2</vt:lpstr>
      <vt:lpstr>Median</vt:lpstr>
      <vt:lpstr>Wood Type</vt:lpstr>
      <vt:lpstr>Document</vt:lpstr>
      <vt:lpstr>VISIO</vt:lpstr>
      <vt:lpstr>Visio</vt:lpstr>
      <vt:lpstr>Internet protocol (part 4: Routing)</vt:lpstr>
      <vt:lpstr>The routing problem</vt:lpstr>
      <vt:lpstr>Design issues</vt:lpstr>
      <vt:lpstr>Design choices</vt:lpstr>
      <vt:lpstr>Levels of routing</vt:lpstr>
      <vt:lpstr>Autonomous system</vt:lpstr>
      <vt:lpstr>Exercise 1</vt:lpstr>
      <vt:lpstr>Exercise 2</vt:lpstr>
      <vt:lpstr>Exercise 3</vt:lpstr>
      <vt:lpstr>Exercise 4</vt:lpstr>
      <vt:lpstr>Exercise 5</vt:lpstr>
      <vt:lpstr>Exercise 6</vt:lpstr>
      <vt:lpstr>Two main routing approaches</vt:lpstr>
      <vt:lpstr>Distance vector approach</vt:lpstr>
      <vt:lpstr>Bellman-Ford algorithm</vt:lpstr>
      <vt:lpstr>An example (consider A)</vt:lpstr>
      <vt:lpstr>An example</vt:lpstr>
      <vt:lpstr>An example</vt:lpstr>
      <vt:lpstr>Good news travels fast</vt:lpstr>
      <vt:lpstr>Bad news travels slow</vt:lpstr>
      <vt:lpstr>Bad news travels slow</vt:lpstr>
      <vt:lpstr>Split horizon</vt:lpstr>
      <vt:lpstr>Split horizon</vt:lpstr>
      <vt:lpstr>Split horizon</vt:lpstr>
      <vt:lpstr>Exercise 7</vt:lpstr>
      <vt:lpstr>Exercise 7</vt:lpstr>
      <vt:lpstr>Path vector</vt:lpstr>
      <vt:lpstr>Exercise 8   Write down the distance vector and path vector sent by each router in the network topology on slide 18.</vt:lpstr>
      <vt:lpstr>Source tracing</vt:lpstr>
      <vt:lpstr>Routing Information Protocol (RIP)</vt:lpstr>
      <vt:lpstr>RIP-1 messages</vt:lpstr>
      <vt:lpstr>Summary for distance vector routing protocols</vt:lpstr>
      <vt:lpstr>Link state approach</vt:lpstr>
      <vt:lpstr>An example</vt:lpstr>
      <vt:lpstr>After exchanging LSAs with neighbors</vt:lpstr>
      <vt:lpstr>After receiving all LSAs</vt:lpstr>
      <vt:lpstr>Link state routing protocols</vt:lpstr>
      <vt:lpstr>Topology dissemination</vt:lpstr>
      <vt:lpstr>Topology dissemination for shared medium</vt:lpstr>
      <vt:lpstr>Link state advertisements (RFC 2328)</vt:lpstr>
      <vt:lpstr>Exercise 9</vt:lpstr>
      <vt:lpstr>Link state advertisements</vt:lpstr>
      <vt:lpstr>An example</vt:lpstr>
      <vt:lpstr>Reliable flooding protocol</vt:lpstr>
      <vt:lpstr>Packet storm prevention</vt:lpstr>
      <vt:lpstr>LSAs’ sequence numbers and ages</vt:lpstr>
      <vt:lpstr>LSAs’ sequence numbers and ages</vt:lpstr>
      <vt:lpstr>Exercise 10</vt:lpstr>
      <vt:lpstr>Route computation</vt:lpstr>
      <vt:lpstr>An example</vt:lpstr>
      <vt:lpstr>The optimality principle</vt:lpstr>
      <vt:lpstr>Open shortest path first (OSPF) protocol</vt:lpstr>
      <vt:lpstr>OSPF</vt:lpstr>
      <vt:lpstr>An OSPF network example</vt:lpstr>
      <vt:lpstr>PowerPoint Presentation</vt:lpstr>
      <vt:lpstr>PowerPoint Presentation</vt:lpstr>
      <vt:lpstr>Link state representations: routers and LANs</vt:lpstr>
      <vt:lpstr>Shortest-path tree rooted at RT6</vt:lpstr>
      <vt:lpstr>PowerPoint Presentation</vt:lpstr>
      <vt:lpstr>RT6’s forwarding table for internal destinations</vt:lpstr>
      <vt:lpstr>RT6’s forwarding table for internal destinations</vt:lpstr>
      <vt:lpstr>Exercise 11</vt:lpstr>
      <vt:lpstr>OSPF areas</vt:lpstr>
      <vt:lpstr>Inter-area routing</vt:lpstr>
      <vt:lpstr>PowerPoint Presentation</vt:lpstr>
      <vt:lpstr>Advertising link states into Area 1</vt:lpstr>
      <vt:lpstr>PowerPoint Presentation</vt:lpstr>
      <vt:lpstr>PowerPoint Presentation</vt:lpstr>
      <vt:lpstr>Exercise 12</vt:lpstr>
      <vt:lpstr>Conclusions for link state routing protocols</vt:lpstr>
      <vt:lpstr>Interdomain routing</vt:lpstr>
      <vt:lpstr>Requirements for interdomain routing</vt:lpstr>
      <vt:lpstr>Requirements for interdomain routing</vt:lpstr>
      <vt:lpstr>Requirements for interdomain routing</vt:lpstr>
      <vt:lpstr>Possible approaches for inter-domain routing</vt:lpstr>
      <vt:lpstr>Border gateway protocol version 4 (BGP4) – RFC4271</vt:lpstr>
      <vt:lpstr>BGP4 speakers, peers, and sessions</vt:lpstr>
      <vt:lpstr>BGP4 speakers, peers, and sessions</vt:lpstr>
      <vt:lpstr>Exercise 13</vt:lpstr>
      <vt:lpstr>BGP4 protocols</vt:lpstr>
      <vt:lpstr>Route updates</vt:lpstr>
      <vt:lpstr>BGP update messages</vt:lpstr>
      <vt:lpstr>Exercise 14</vt:lpstr>
      <vt:lpstr>Exercise 15</vt:lpstr>
      <vt:lpstr>Internal and external BGP sessions</vt:lpstr>
      <vt:lpstr>Internal and external BGP sessions</vt:lpstr>
      <vt:lpstr>Routing policies</vt:lpstr>
      <vt:lpstr>Routing policies</vt:lpstr>
      <vt:lpstr>Route attributes</vt:lpstr>
      <vt:lpstr>Route attributes</vt:lpstr>
      <vt:lpstr>The Origin attribute</vt:lpstr>
      <vt:lpstr>The AS-PATH attribute</vt:lpstr>
      <vt:lpstr>NEXT-HOP attribute</vt:lpstr>
      <vt:lpstr>MUTI_EXIT_DISC attribute</vt:lpstr>
      <vt:lpstr>MUTI_EXIT_DISC attribute</vt:lpstr>
      <vt:lpstr>LOCAL_PREF attribute</vt:lpstr>
      <vt:lpstr>The LOCAL_PREF attribute</vt:lpstr>
      <vt:lpstr>The AGGREGATOR attribute</vt:lpstr>
      <vt:lpstr>The AGGREGATOR attribute</vt:lpstr>
      <vt:lpstr>Route selection</vt:lpstr>
      <vt:lpstr>Route selection</vt:lpstr>
      <vt:lpstr>A Route selection example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Foundation</dc:title>
  <dc:creator>Rocky Chang</dc:creator>
  <cp:lastModifiedBy>Rocky Chang</cp:lastModifiedBy>
  <cp:revision>336</cp:revision>
  <cp:lastPrinted>2023-04-26T02:21:55Z</cp:lastPrinted>
  <dcterms:created xsi:type="dcterms:W3CDTF">2016-01-15T01:10:02Z</dcterms:created>
  <dcterms:modified xsi:type="dcterms:W3CDTF">2023-05-03T05:51:06Z</dcterms:modified>
</cp:coreProperties>
</file>